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4" r:id="rId4"/>
    <p:sldId id="275" r:id="rId5"/>
    <p:sldId id="272" r:id="rId6"/>
    <p:sldId id="277" r:id="rId7"/>
    <p:sldId id="276" r:id="rId8"/>
    <p:sldId id="279" r:id="rId9"/>
    <p:sldId id="286" r:id="rId10"/>
    <p:sldId id="278" r:id="rId11"/>
    <p:sldId id="282" r:id="rId12"/>
    <p:sldId id="283" r:id="rId13"/>
    <p:sldId id="284" r:id="rId14"/>
    <p:sldId id="289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24F"/>
    <a:srgbClr val="B1B1B1"/>
    <a:srgbClr val="575756"/>
    <a:srgbClr val="E3003F"/>
    <a:srgbClr val="009FE3"/>
    <a:srgbClr val="E6007E"/>
    <a:srgbClr val="E4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973" autoAdjust="0"/>
  </p:normalViewPr>
  <p:slideViewPr>
    <p:cSldViewPr snapToGrid="0">
      <p:cViewPr varScale="1">
        <p:scale>
          <a:sx n="116" d="100"/>
          <a:sy n="116" d="100"/>
        </p:scale>
        <p:origin x="12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911E8-5A05-407C-88A1-986E6F3B5B6D}" type="datetimeFigureOut">
              <a:rPr lang="es-CO" smtClean="0"/>
              <a:t>23/08/2021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A1828-33D4-4825-A749-B86FD7F8FC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16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A1828-33D4-4825-A749-B86FD7F8FCB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167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Construiremos el perfil del target de nuestra experiencia. Comenzaremos seleccionando su rango de edad poniendo la imagen correspondiente en el lugar de la foto. Llenaremos sus datos y en la sección de mis intereses, adicionaremos las fichas de interés que sean afines a nuestro target.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31963-224C-4CC3-8B02-CEC3D154089F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69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631963-224C-4CC3-8B02-CEC3D154089F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455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A1828-33D4-4825-A749-B86FD7F8FCB3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575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A1828-33D4-4825-A749-B86FD7F8FCB3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6024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A1828-33D4-4825-A749-B86FD7F8FCB3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236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4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9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0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1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A180-1EE2-447C-8774-4AAE4286AE84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6D6BD-2BC7-4634-AB23-74F0A4DB273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emf"/><Relationship Id="rId26" Type="http://schemas.openxmlformats.org/officeDocument/2006/relationships/image" Target="../media/image39.png"/><Relationship Id="rId3" Type="http://schemas.openxmlformats.org/officeDocument/2006/relationships/image" Target="../media/image16.jp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23" Type="http://schemas.openxmlformats.org/officeDocument/2006/relationships/image" Target="../media/image36.jpe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549419F9-5FDF-4C21-9A24-6A9BBF6FE0D4}"/>
              </a:ext>
            </a:extLst>
          </p:cNvPr>
          <p:cNvSpPr txBox="1"/>
          <p:nvPr/>
        </p:nvSpPr>
        <p:spPr>
          <a:xfrm>
            <a:off x="5016054" y="1290513"/>
            <a:ext cx="676954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50000"/>
                  </a:schemeClr>
                </a:solidFill>
                <a:latin typeface="Omnes Medium" pitchFamily="50" charset="0"/>
              </a:rPr>
              <a:t>En esta sección debes ubicar la información obtenida en las anteriores etapas, en su espacio correspondiente, teniendo en cuenta el reto, target, afinidades y las palabras de inspiración. El objetivo es sacar la mayor cantidad de ideas con la información contenida en esta diapositiva. </a:t>
            </a:r>
            <a:endParaRPr lang="es-ES" sz="105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A903A0F8-DFBD-460F-B654-99082392370E}"/>
              </a:ext>
            </a:extLst>
          </p:cNvPr>
          <p:cNvSpPr txBox="1">
            <a:spLocks/>
          </p:cNvSpPr>
          <p:nvPr/>
        </p:nvSpPr>
        <p:spPr>
          <a:xfrm>
            <a:off x="744260" y="335524"/>
            <a:ext cx="1503638" cy="81919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Omnes" pitchFamily="2" charset="0"/>
              </a:rPr>
              <a:t>¿Cómo podríamos</a:t>
            </a:r>
            <a:endParaRPr lang="es-CO" sz="2000" b="1" dirty="0">
              <a:solidFill>
                <a:schemeClr val="bg1">
                  <a:lumMod val="50000"/>
                </a:schemeClr>
              </a:solidFill>
              <a:latin typeface="Omnes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4E9B215-6BD5-417C-906F-D8ED75BFDF36}"/>
              </a:ext>
            </a:extLst>
          </p:cNvPr>
          <p:cNvSpPr/>
          <p:nvPr/>
        </p:nvSpPr>
        <p:spPr>
          <a:xfrm>
            <a:off x="614950" y="4758413"/>
            <a:ext cx="22037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CO" sz="1400" dirty="0" smtClean="0">
                <a:solidFill>
                  <a:srgbClr val="575756"/>
                </a:solidFill>
                <a:latin typeface="Montserrat" panose="00000500000000000000" pitchFamily="50" charset="0"/>
              </a:rPr>
              <a:t>Idea </a:t>
            </a:r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1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Idea 2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Idea 3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Idea 4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Idea 5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Idea 6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endParaRPr lang="es-CO" sz="14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C157DE5C-DD9A-4A80-A478-DBB72509258D}"/>
              </a:ext>
            </a:extLst>
          </p:cNvPr>
          <p:cNvSpPr txBox="1">
            <a:spLocks/>
          </p:cNvSpPr>
          <p:nvPr/>
        </p:nvSpPr>
        <p:spPr>
          <a:xfrm>
            <a:off x="8828929" y="46270"/>
            <a:ext cx="1571773" cy="2892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alibri "/>
              </a:rPr>
              <a:t>Para qué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0FD924E1-27E5-4C7A-A46A-E797CA69964D}"/>
              </a:ext>
            </a:extLst>
          </p:cNvPr>
          <p:cNvSpPr txBox="1">
            <a:spLocks/>
          </p:cNvSpPr>
          <p:nvPr/>
        </p:nvSpPr>
        <p:spPr>
          <a:xfrm>
            <a:off x="5529547" y="46270"/>
            <a:ext cx="1571773" cy="2892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alibri "/>
              </a:rPr>
              <a:t>Definición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8BC17C02-0BC0-4B67-9DA2-999AFCBF828D}"/>
              </a:ext>
            </a:extLst>
          </p:cNvPr>
          <p:cNvSpPr txBox="1">
            <a:spLocks/>
          </p:cNvSpPr>
          <p:nvPr/>
        </p:nvSpPr>
        <p:spPr>
          <a:xfrm>
            <a:off x="2818705" y="46270"/>
            <a:ext cx="1571773" cy="2892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alibri "/>
              </a:rPr>
              <a:t>Acción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AA081E3-6DD4-414B-A786-02C2D2166D40}"/>
              </a:ext>
            </a:extLst>
          </p:cNvPr>
          <p:cNvSpPr/>
          <p:nvPr/>
        </p:nvSpPr>
        <p:spPr>
          <a:xfrm>
            <a:off x="7348410" y="1867594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solidFill>
                  <a:srgbClr val="575756"/>
                </a:solidFill>
                <a:latin typeface="Montserrat" panose="00000500000000000000" pitchFamily="50" charset="0"/>
              </a:rPr>
              <a:t>Necesidades marca</a:t>
            </a:r>
            <a:endParaRPr lang="es-CO" sz="14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A37F202-7E8D-4CA9-A399-00DDBA6A2F25}"/>
              </a:ext>
            </a:extLst>
          </p:cNvPr>
          <p:cNvSpPr/>
          <p:nvPr/>
        </p:nvSpPr>
        <p:spPr>
          <a:xfrm>
            <a:off x="9641154" y="1874770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solidFill>
                  <a:srgbClr val="575756"/>
                </a:solidFill>
                <a:latin typeface="Montserrat" panose="00000500000000000000" pitchFamily="50" charset="0"/>
              </a:rPr>
              <a:t>Necesidades target</a:t>
            </a:r>
            <a:endParaRPr lang="es-CO" sz="14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A1D94909-28B1-454D-84FB-E761DD2676DF}"/>
              </a:ext>
            </a:extLst>
          </p:cNvPr>
          <p:cNvSpPr/>
          <p:nvPr/>
        </p:nvSpPr>
        <p:spPr>
          <a:xfrm>
            <a:off x="5263433" y="1876214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>
                <a:solidFill>
                  <a:srgbClr val="575756"/>
                </a:solidFill>
                <a:latin typeface="Montserrat" panose="00000500000000000000" pitchFamily="50" charset="0"/>
              </a:rPr>
              <a:t>Soluciones</a:t>
            </a:r>
            <a:endParaRPr lang="es-CO" sz="14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4950" y="4356129"/>
            <a:ext cx="959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Anota aquí todas las ideas que surjan de cruzar los datos de las etapas anteriores:</a:t>
            </a: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4507E331-C871-4889-84FC-DE74095848A4}"/>
              </a:ext>
            </a:extLst>
          </p:cNvPr>
          <p:cNvSpPr txBox="1"/>
          <p:nvPr/>
        </p:nvSpPr>
        <p:spPr>
          <a:xfrm>
            <a:off x="6640945" y="2405403"/>
            <a:ext cx="4840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bg1"/>
                </a:solidFill>
                <a:latin typeface="Omnes Medium"/>
                <a:cs typeface="Apple Chancery" panose="03020702040506060504" pitchFamily="66" charset="-79"/>
              </a:rPr>
              <a:t>Una parte importante de la creación  y diseño de ideas es saber evaluar y seleccionar las adecuadas “dejar de lado la subjetividad y enfocarse en el objetivo”. A partir de un votación y sustentación de las ideas se seleccionarán 2 caminos que podrán ser prototipados por el In House de tu empresa o tu agencia de comunicación. </a:t>
            </a:r>
            <a:endParaRPr lang="en-US" sz="1600" dirty="0">
              <a:solidFill>
                <a:schemeClr val="bg1"/>
              </a:solidFill>
              <a:latin typeface="Omnes Medium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38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D7CD5B81-72CB-40E3-BD63-CD3FE9757CF1}"/>
              </a:ext>
            </a:extLst>
          </p:cNvPr>
          <p:cNvSpPr txBox="1">
            <a:spLocks/>
          </p:cNvSpPr>
          <p:nvPr/>
        </p:nvSpPr>
        <p:spPr>
          <a:xfrm>
            <a:off x="189609" y="1439763"/>
            <a:ext cx="1737901" cy="67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100" dirty="0">
                <a:solidFill>
                  <a:srgbClr val="575756"/>
                </a:solidFill>
                <a:latin typeface="Montserrat" panose="00000500000000000000" pitchFamily="50" charset="0"/>
              </a:rPr>
              <a:t>Nombra tu idea número 1</a:t>
            </a:r>
            <a:endParaRPr lang="es-CO" sz="11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78413F34-D14D-4AFD-9A82-69E48A9D6566}"/>
              </a:ext>
            </a:extLst>
          </p:cNvPr>
          <p:cNvSpPr txBox="1">
            <a:spLocks/>
          </p:cNvSpPr>
          <p:nvPr/>
        </p:nvSpPr>
        <p:spPr>
          <a:xfrm>
            <a:off x="4273271" y="5686499"/>
            <a:ext cx="1246080" cy="42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1" dirty="0">
                <a:solidFill>
                  <a:schemeClr val="bg2">
                    <a:lumMod val="50000"/>
                  </a:schemeClr>
                </a:solidFill>
                <a:latin typeface="Omnes" pitchFamily="2" charset="0"/>
              </a:rPr>
              <a:t>Jurados</a:t>
            </a:r>
            <a:endParaRPr lang="es-CO" sz="2000" b="1" dirty="0">
              <a:solidFill>
                <a:schemeClr val="bg2">
                  <a:lumMod val="50000"/>
                </a:schemeClr>
              </a:solidFill>
              <a:latin typeface="Omnes" pitchFamily="2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64FC300C-1961-4675-8BAC-3610D7D98460}"/>
              </a:ext>
            </a:extLst>
          </p:cNvPr>
          <p:cNvSpPr txBox="1">
            <a:spLocks/>
          </p:cNvSpPr>
          <p:nvPr/>
        </p:nvSpPr>
        <p:spPr>
          <a:xfrm>
            <a:off x="359556" y="998462"/>
            <a:ext cx="2095806" cy="42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FF224F"/>
                </a:solidFill>
                <a:latin typeface="Omnes" pitchFamily="2" charset="0"/>
              </a:rPr>
              <a:t>Idea</a:t>
            </a:r>
            <a:endParaRPr lang="es-CO" b="1" dirty="0">
              <a:solidFill>
                <a:srgbClr val="FF224F"/>
              </a:solidFill>
              <a:latin typeface="Omnes" pitchFamily="2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5BC30F04-B4E9-462D-82B7-E0C11533451E}"/>
              </a:ext>
            </a:extLst>
          </p:cNvPr>
          <p:cNvSpPr txBox="1">
            <a:spLocks/>
          </p:cNvSpPr>
          <p:nvPr/>
        </p:nvSpPr>
        <p:spPr>
          <a:xfrm>
            <a:off x="5606146" y="5674611"/>
            <a:ext cx="1002784" cy="390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575756"/>
                </a:solidFill>
                <a:latin typeface="Omnes" pitchFamily="2" charset="0"/>
              </a:rPr>
              <a:t>No.1</a:t>
            </a:r>
            <a:endParaRPr lang="es-CO" b="1" dirty="0">
              <a:solidFill>
                <a:srgbClr val="575756"/>
              </a:solidFill>
              <a:latin typeface="Omnes" pitchFamily="2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xmlns="" id="{0F38B20B-956F-4575-8C96-A1907E1A305A}"/>
              </a:ext>
            </a:extLst>
          </p:cNvPr>
          <p:cNvSpPr txBox="1">
            <a:spLocks/>
          </p:cNvSpPr>
          <p:nvPr/>
        </p:nvSpPr>
        <p:spPr>
          <a:xfrm>
            <a:off x="7352698" y="5698836"/>
            <a:ext cx="852435" cy="342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575756"/>
                </a:solidFill>
                <a:latin typeface="Omnes" pitchFamily="2" charset="0"/>
              </a:rPr>
              <a:t>No.2</a:t>
            </a:r>
            <a:endParaRPr lang="es-CO" b="1" dirty="0">
              <a:solidFill>
                <a:srgbClr val="575756"/>
              </a:solidFill>
              <a:latin typeface="Omnes" pitchFamily="2" charset="0"/>
            </a:endParaRP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xmlns="" id="{E33F4899-AECA-4938-BEE6-48B0222D5FE9}"/>
              </a:ext>
            </a:extLst>
          </p:cNvPr>
          <p:cNvSpPr txBox="1">
            <a:spLocks/>
          </p:cNvSpPr>
          <p:nvPr/>
        </p:nvSpPr>
        <p:spPr>
          <a:xfrm>
            <a:off x="9050663" y="5682328"/>
            <a:ext cx="1365965" cy="382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575756"/>
                </a:solidFill>
                <a:latin typeface="Omnes" pitchFamily="2" charset="0"/>
              </a:rPr>
              <a:t>No.3</a:t>
            </a:r>
            <a:endParaRPr lang="es-CO" b="1" dirty="0">
              <a:solidFill>
                <a:srgbClr val="575756"/>
              </a:solidFill>
              <a:latin typeface="Omnes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528315BE-650F-441A-8516-96052A9E4684}"/>
              </a:ext>
            </a:extLst>
          </p:cNvPr>
          <p:cNvSpPr/>
          <p:nvPr/>
        </p:nvSpPr>
        <p:spPr>
          <a:xfrm>
            <a:off x="1927510" y="1156115"/>
            <a:ext cx="6976344" cy="932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rgbClr val="575756"/>
                </a:solidFill>
                <a:latin typeface="Omnes Medium" pitchFamily="50" charset="0"/>
              </a:rPr>
              <a:t>Describe brevemente tu idea y por qué es importante para las personas y para tu marca o producto.</a:t>
            </a:r>
            <a:endParaRPr lang="es-CO" sz="1100" dirty="0">
              <a:solidFill>
                <a:srgbClr val="575756"/>
              </a:solidFill>
              <a:latin typeface="Omnes Medium" pitchFamily="50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DDA99E2-590D-48DB-BE9D-D4E0CEF2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2303" y="6084984"/>
            <a:ext cx="535090" cy="538062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3CBAA69B-2728-4382-946B-6890AAB0450B}"/>
              </a:ext>
            </a:extLst>
          </p:cNvPr>
          <p:cNvSpPr/>
          <p:nvPr/>
        </p:nvSpPr>
        <p:spPr>
          <a:xfrm>
            <a:off x="2826414" y="374704"/>
            <a:ext cx="3306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Evaluación y votación</a:t>
            </a: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xmlns="" id="{56DDC4BC-FB21-408A-A66B-F20BAF17C5CB}"/>
              </a:ext>
            </a:extLst>
          </p:cNvPr>
          <p:cNvSpPr txBox="1">
            <a:spLocks/>
          </p:cNvSpPr>
          <p:nvPr/>
        </p:nvSpPr>
        <p:spPr>
          <a:xfrm>
            <a:off x="189609" y="2579128"/>
            <a:ext cx="1737901" cy="67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100" dirty="0">
                <a:solidFill>
                  <a:srgbClr val="575756"/>
                </a:solidFill>
                <a:latin typeface="Montserrat" panose="00000500000000000000" pitchFamily="50" charset="0"/>
              </a:rPr>
              <a:t>Nombra tu idea número 2</a:t>
            </a:r>
            <a:endParaRPr lang="es-CO" sz="11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xmlns="" id="{1D4042A8-BC11-421D-957E-DE589CAABD04}"/>
              </a:ext>
            </a:extLst>
          </p:cNvPr>
          <p:cNvSpPr txBox="1">
            <a:spLocks/>
          </p:cNvSpPr>
          <p:nvPr/>
        </p:nvSpPr>
        <p:spPr>
          <a:xfrm>
            <a:off x="189609" y="3718493"/>
            <a:ext cx="1737901" cy="67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100" dirty="0">
                <a:solidFill>
                  <a:srgbClr val="575756"/>
                </a:solidFill>
                <a:latin typeface="Montserrat" panose="00000500000000000000" pitchFamily="50" charset="0"/>
              </a:rPr>
              <a:t>Nombra tu idea número 3</a:t>
            </a:r>
            <a:endParaRPr lang="es-CO" sz="11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  <p:sp>
        <p:nvSpPr>
          <p:cNvPr id="32" name="Subtítulo 2">
            <a:extLst>
              <a:ext uri="{FF2B5EF4-FFF2-40B4-BE49-F238E27FC236}">
                <a16:creationId xmlns:a16="http://schemas.microsoft.com/office/drawing/2014/main" xmlns="" id="{75F7D1EE-1AF2-4BD0-9F10-8D54334A5D01}"/>
              </a:ext>
            </a:extLst>
          </p:cNvPr>
          <p:cNvSpPr txBox="1">
            <a:spLocks/>
          </p:cNvSpPr>
          <p:nvPr/>
        </p:nvSpPr>
        <p:spPr>
          <a:xfrm>
            <a:off x="189609" y="4857858"/>
            <a:ext cx="1737901" cy="67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100" dirty="0">
                <a:solidFill>
                  <a:srgbClr val="575756"/>
                </a:solidFill>
                <a:latin typeface="Montserrat" panose="00000500000000000000" pitchFamily="50" charset="0"/>
              </a:rPr>
              <a:t>Nombra tu idea número 4</a:t>
            </a:r>
            <a:endParaRPr lang="es-CO" sz="11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  <p:sp>
        <p:nvSpPr>
          <p:cNvPr id="33" name="Subtítulo 2">
            <a:extLst>
              <a:ext uri="{FF2B5EF4-FFF2-40B4-BE49-F238E27FC236}">
                <a16:creationId xmlns:a16="http://schemas.microsoft.com/office/drawing/2014/main" xmlns="" id="{4EF40199-8480-414E-814B-020273173049}"/>
              </a:ext>
            </a:extLst>
          </p:cNvPr>
          <p:cNvSpPr txBox="1">
            <a:spLocks/>
          </p:cNvSpPr>
          <p:nvPr/>
        </p:nvSpPr>
        <p:spPr>
          <a:xfrm>
            <a:off x="9970460" y="888035"/>
            <a:ext cx="1047903" cy="42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FF224F"/>
                </a:solidFill>
                <a:latin typeface="Omnes" pitchFamily="2" charset="0"/>
              </a:rPr>
              <a:t>Votos</a:t>
            </a:r>
            <a:endParaRPr lang="es-CO" b="1" dirty="0">
              <a:solidFill>
                <a:srgbClr val="FF224F"/>
              </a:solidFill>
              <a:latin typeface="Omnes" pitchFamily="2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911D7E26-AAC5-44E0-80F2-5FF772FB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79" y="6084984"/>
            <a:ext cx="535090" cy="538062"/>
          </a:xfrm>
          <a:prstGeom prst="rect">
            <a:avLst/>
          </a:prstGeom>
        </p:spPr>
      </p:pic>
      <p:sp>
        <p:nvSpPr>
          <p:cNvPr id="54" name="Rectángulo 53">
            <a:extLst>
              <a:ext uri="{FF2B5EF4-FFF2-40B4-BE49-F238E27FC236}">
                <a16:creationId xmlns:a16="http://schemas.microsoft.com/office/drawing/2014/main" xmlns="" id="{94B641CA-CF28-4DEC-8837-209B3074A5D5}"/>
              </a:ext>
            </a:extLst>
          </p:cNvPr>
          <p:cNvSpPr/>
          <p:nvPr/>
        </p:nvSpPr>
        <p:spPr>
          <a:xfrm>
            <a:off x="1773377" y="2239684"/>
            <a:ext cx="7130477" cy="103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rgbClr val="575756"/>
                </a:solidFill>
                <a:latin typeface="Omnes Medium" pitchFamily="50" charset="0"/>
              </a:rPr>
              <a:t>Describe brevemente tu idea y por qué es importante para las personas y para tu marca o producto.</a:t>
            </a:r>
            <a:endParaRPr lang="es-CO" sz="1100" dirty="0">
              <a:solidFill>
                <a:srgbClr val="575756"/>
              </a:solidFill>
              <a:latin typeface="Omnes Medium" pitchFamily="50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26C8A1B7-80D0-41A2-B827-5E749923C48C}"/>
              </a:ext>
            </a:extLst>
          </p:cNvPr>
          <p:cNvSpPr/>
          <p:nvPr/>
        </p:nvSpPr>
        <p:spPr>
          <a:xfrm>
            <a:off x="2010444" y="3348936"/>
            <a:ext cx="6656342" cy="1032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rgbClr val="575756"/>
                </a:solidFill>
                <a:latin typeface="Omnes Medium" pitchFamily="50" charset="0"/>
              </a:rPr>
              <a:t>Describe brevemente tu idea y por qué es importante para las personas y para tu marca o producto.</a:t>
            </a:r>
            <a:endParaRPr lang="es-CO" sz="1100" dirty="0">
              <a:solidFill>
                <a:srgbClr val="575756"/>
              </a:solidFill>
              <a:latin typeface="Omnes Medium" pitchFamily="50" charset="0"/>
            </a:endParaRP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xmlns="" id="{C7123BA6-052B-4255-A548-1876867EC8BC}"/>
              </a:ext>
            </a:extLst>
          </p:cNvPr>
          <p:cNvSpPr/>
          <p:nvPr/>
        </p:nvSpPr>
        <p:spPr>
          <a:xfrm>
            <a:off x="2010444" y="4458188"/>
            <a:ext cx="6893410" cy="984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rgbClr val="575756"/>
                </a:solidFill>
                <a:latin typeface="Omnes Medium" pitchFamily="50" charset="0"/>
              </a:rPr>
              <a:t>Describe brevemente tu idea y por qué es importante para las personas y para tu marca o producto.</a:t>
            </a:r>
            <a:endParaRPr lang="es-CO" sz="1100" dirty="0">
              <a:solidFill>
                <a:srgbClr val="575756"/>
              </a:solidFill>
              <a:latin typeface="Omnes Medium" pitchFamily="50" charset="0"/>
            </a:endParaRPr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xmlns="" id="{4FFA8737-FC5E-43A1-9692-1517BDC3A10C}"/>
              </a:ext>
            </a:extLst>
          </p:cNvPr>
          <p:cNvSpPr txBox="1"/>
          <p:nvPr/>
        </p:nvSpPr>
        <p:spPr>
          <a:xfrm>
            <a:off x="93280" y="5566398"/>
            <a:ext cx="4098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FF224F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latin typeface="Omnes Medium" pitchFamily="50" charset="0"/>
              </a:rPr>
              <a:t>Es necesario exponer las ideas a personas que estén </a:t>
            </a:r>
            <a:r>
              <a:rPr lang="es-ES" sz="1000" dirty="0" smtClean="0">
                <a:latin typeface="Omnes Medium" pitchFamily="50" charset="0"/>
              </a:rPr>
              <a:t>al tanto </a:t>
            </a:r>
            <a:r>
              <a:rPr lang="es-ES" sz="1000" dirty="0">
                <a:latin typeface="Omnes Medium" pitchFamily="50" charset="0"/>
              </a:rPr>
              <a:t>del proyecto y que puedan tomar una posición de </a:t>
            </a:r>
            <a:r>
              <a:rPr lang="es-ES" sz="1000" dirty="0" smtClean="0">
                <a:latin typeface="Omnes Medium" pitchFamily="50" charset="0"/>
              </a:rPr>
              <a:t>jurado </a:t>
            </a:r>
            <a:r>
              <a:rPr lang="es-ES" sz="1000" dirty="0">
                <a:latin typeface="Omnes Medium" pitchFamily="50" charset="0"/>
              </a:rPr>
              <a:t>frente a estas.</a:t>
            </a:r>
          </a:p>
          <a:p>
            <a:pPr marL="171450" indent="-171450" algn="just">
              <a:buClr>
                <a:srgbClr val="FF224F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latin typeface="Omnes Medium" pitchFamily="50" charset="0"/>
              </a:rPr>
              <a:t>Cada jurado tendrá 2 votos (fichas K), esto con el propósito de que voten por las 2 ideas que les parezca mejor.</a:t>
            </a:r>
          </a:p>
          <a:p>
            <a:pPr marL="171450" indent="-171450" algn="just">
              <a:buClr>
                <a:srgbClr val="FF224F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latin typeface="Omnes Medium" pitchFamily="50" charset="0"/>
              </a:rPr>
              <a:t>Cada ficha K tendrá que ser colocada al frente de la idea por la cual se está votando.</a:t>
            </a:r>
          </a:p>
          <a:p>
            <a:pPr marL="171450" indent="-171450" algn="just">
              <a:buClr>
                <a:srgbClr val="FF224F"/>
              </a:buClr>
              <a:buFont typeface="Arial" panose="020B0604020202020204" pitchFamily="34" charset="0"/>
              <a:buChar char="•"/>
            </a:pPr>
            <a:r>
              <a:rPr lang="es-ES" sz="1000" dirty="0">
                <a:latin typeface="Omnes Medium" pitchFamily="50" charset="0"/>
              </a:rPr>
              <a:t>Al final quedarán seleccionadas </a:t>
            </a:r>
            <a:r>
              <a:rPr lang="es-ES" sz="1000" dirty="0" smtClean="0">
                <a:latin typeface="Omnes Medium" pitchFamily="50" charset="0"/>
              </a:rPr>
              <a:t>las </a:t>
            </a:r>
            <a:r>
              <a:rPr lang="es-ES" sz="1000" dirty="0">
                <a:latin typeface="Omnes Medium" pitchFamily="50" charset="0"/>
              </a:rPr>
              <a:t>2 ideas con más </a:t>
            </a:r>
            <a:r>
              <a:rPr lang="es-ES" sz="1000" dirty="0" smtClean="0">
                <a:latin typeface="Omnes Medium" pitchFamily="50" charset="0"/>
              </a:rPr>
              <a:t>votos.</a:t>
            </a:r>
            <a:endParaRPr lang="es-CO" sz="1000" dirty="0">
              <a:latin typeface="Omnes Medium" pitchFamily="50" charset="0"/>
            </a:endParaRPr>
          </a:p>
        </p:txBody>
      </p:sp>
      <p:sp>
        <p:nvSpPr>
          <p:cNvPr id="35" name="Subtítulo 2">
            <a:extLst>
              <a:ext uri="{FF2B5EF4-FFF2-40B4-BE49-F238E27FC236}">
                <a16:creationId xmlns:a16="http://schemas.microsoft.com/office/drawing/2014/main" xmlns="" id="{8A628740-7859-4EAB-8387-7A0C5B02B1C3}"/>
              </a:ext>
            </a:extLst>
          </p:cNvPr>
          <p:cNvSpPr txBox="1">
            <a:spLocks/>
          </p:cNvSpPr>
          <p:nvPr/>
        </p:nvSpPr>
        <p:spPr>
          <a:xfrm>
            <a:off x="10790770" y="5682328"/>
            <a:ext cx="1365965" cy="382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575756"/>
                </a:solidFill>
                <a:latin typeface="Omnes" pitchFamily="2" charset="0"/>
              </a:rPr>
              <a:t>No.4</a:t>
            </a:r>
            <a:endParaRPr lang="es-CO" b="1" dirty="0">
              <a:solidFill>
                <a:srgbClr val="575756"/>
              </a:solidFill>
              <a:latin typeface="Omnes" pitchFamily="2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C0BC06DB-E919-490E-B6B2-CD3C3FA27CF1}"/>
              </a:ext>
            </a:extLst>
          </p:cNvPr>
          <p:cNvCxnSpPr/>
          <p:nvPr/>
        </p:nvCxnSpPr>
        <p:spPr>
          <a:xfrm>
            <a:off x="6899564" y="5698836"/>
            <a:ext cx="0" cy="1016000"/>
          </a:xfrm>
          <a:prstGeom prst="line">
            <a:avLst/>
          </a:prstGeom>
          <a:ln>
            <a:solidFill>
              <a:srgbClr val="B1B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0EF23C99-5163-4464-94CE-83F2E31FDCBF}"/>
              </a:ext>
            </a:extLst>
          </p:cNvPr>
          <p:cNvCxnSpPr/>
          <p:nvPr/>
        </p:nvCxnSpPr>
        <p:spPr>
          <a:xfrm>
            <a:off x="8666786" y="5698836"/>
            <a:ext cx="0" cy="1016000"/>
          </a:xfrm>
          <a:prstGeom prst="line">
            <a:avLst/>
          </a:prstGeom>
          <a:ln>
            <a:solidFill>
              <a:srgbClr val="B1B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85841809-3764-4DFC-A5C6-97D2B2A685C6}"/>
              </a:ext>
            </a:extLst>
          </p:cNvPr>
          <p:cNvCxnSpPr/>
          <p:nvPr/>
        </p:nvCxnSpPr>
        <p:spPr>
          <a:xfrm>
            <a:off x="10425228" y="5698836"/>
            <a:ext cx="0" cy="1016000"/>
          </a:xfrm>
          <a:prstGeom prst="line">
            <a:avLst/>
          </a:prstGeom>
          <a:ln>
            <a:solidFill>
              <a:srgbClr val="B1B1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ubtítulo 2">
            <a:extLst>
              <a:ext uri="{FF2B5EF4-FFF2-40B4-BE49-F238E27FC236}">
                <a16:creationId xmlns:a16="http://schemas.microsoft.com/office/drawing/2014/main" xmlns="" id="{B653E3B5-A014-49C8-BF4F-9778343881DF}"/>
              </a:ext>
            </a:extLst>
          </p:cNvPr>
          <p:cNvSpPr txBox="1">
            <a:spLocks/>
          </p:cNvSpPr>
          <p:nvPr/>
        </p:nvSpPr>
        <p:spPr>
          <a:xfrm>
            <a:off x="4284339" y="6182367"/>
            <a:ext cx="1090726" cy="42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1" dirty="0">
                <a:solidFill>
                  <a:srgbClr val="FF224F"/>
                </a:solidFill>
                <a:latin typeface="Omnes" pitchFamily="2" charset="0"/>
              </a:rPr>
              <a:t>Ficha k</a:t>
            </a:r>
            <a:endParaRPr lang="es-CO" sz="2000" b="1" dirty="0">
              <a:solidFill>
                <a:srgbClr val="FF224F"/>
              </a:solidFill>
              <a:latin typeface="Omnes" pitchFamily="2" charset="0"/>
            </a:endParaRP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xmlns="" id="{BDDA99E2-590D-48DB-BE9D-D4E0CEF2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158" y="6084984"/>
            <a:ext cx="535090" cy="538062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911D7E26-AAC5-44E0-80F2-5FF772FB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834" y="6084984"/>
            <a:ext cx="535090" cy="538062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xmlns="" id="{BDDA99E2-590D-48DB-BE9D-D4E0CEF2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549" y="6084984"/>
            <a:ext cx="535090" cy="53806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911D7E26-AAC5-44E0-80F2-5FF772FB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225" y="6084984"/>
            <a:ext cx="535090" cy="538062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BDDA99E2-590D-48DB-BE9D-D4E0CEF27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446" y="6084984"/>
            <a:ext cx="535090" cy="538062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911D7E26-AAC5-44E0-80F2-5FF772FBC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4122" y="6084984"/>
            <a:ext cx="535090" cy="5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">
            <a:extLst>
              <a:ext uri="{FF2B5EF4-FFF2-40B4-BE49-F238E27FC236}">
                <a16:creationId xmlns:a16="http://schemas.microsoft.com/office/drawing/2014/main" xmlns="" id="{F8204ED5-A637-40ED-A9A6-9ED020ACEFB8}"/>
              </a:ext>
            </a:extLst>
          </p:cNvPr>
          <p:cNvSpPr txBox="1">
            <a:spLocks/>
          </p:cNvSpPr>
          <p:nvPr/>
        </p:nvSpPr>
        <p:spPr>
          <a:xfrm>
            <a:off x="1227948" y="1256309"/>
            <a:ext cx="1504766" cy="42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FF224F"/>
                </a:solidFill>
                <a:latin typeface="Omnes" pitchFamily="2" charset="0"/>
              </a:rPr>
              <a:t>IDEA</a:t>
            </a:r>
            <a:endParaRPr lang="es-CO" b="1" dirty="0">
              <a:solidFill>
                <a:srgbClr val="FF224F"/>
              </a:solidFill>
              <a:latin typeface="Omnes" pitchFamily="2" charset="0"/>
            </a:endParaRP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xmlns="" id="{8C38ABD6-8F4F-4D7A-928E-EC71E268AE95}"/>
              </a:ext>
            </a:extLst>
          </p:cNvPr>
          <p:cNvSpPr txBox="1">
            <a:spLocks/>
          </p:cNvSpPr>
          <p:nvPr/>
        </p:nvSpPr>
        <p:spPr>
          <a:xfrm>
            <a:off x="2049731" y="1052687"/>
            <a:ext cx="1365965" cy="78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FF224F"/>
                </a:solidFill>
                <a:latin typeface="Omnes" pitchFamily="2" charset="0"/>
              </a:rPr>
              <a:t>No.</a:t>
            </a:r>
            <a:r>
              <a:rPr lang="es-ES" sz="4400" b="1" dirty="0">
                <a:solidFill>
                  <a:srgbClr val="FF224F"/>
                </a:solidFill>
                <a:latin typeface="Omnes" pitchFamily="2" charset="0"/>
              </a:rPr>
              <a:t>1</a:t>
            </a:r>
            <a:endParaRPr lang="es-CO" sz="4400" b="1" dirty="0">
              <a:solidFill>
                <a:srgbClr val="FF224F"/>
              </a:solidFill>
              <a:latin typeface="Omnes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2B052D6-F83A-4598-8B8E-35B6A62DD71F}"/>
              </a:ext>
            </a:extLst>
          </p:cNvPr>
          <p:cNvSpPr/>
          <p:nvPr/>
        </p:nvSpPr>
        <p:spPr>
          <a:xfrm>
            <a:off x="2900132" y="361268"/>
            <a:ext cx="4076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Selección y argumentación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2B851615-6D02-458F-BDEB-A0A92815397A}"/>
              </a:ext>
            </a:extLst>
          </p:cNvPr>
          <p:cNvSpPr txBox="1">
            <a:spLocks/>
          </p:cNvSpPr>
          <p:nvPr/>
        </p:nvSpPr>
        <p:spPr>
          <a:xfrm>
            <a:off x="677267" y="2560232"/>
            <a:ext cx="5068493" cy="126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¿Qu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é beneficios racionales y emocionales ofrece la idea?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B7E0834B-EDC4-42CF-A3BF-57EF9B22E530}"/>
              </a:ext>
            </a:extLst>
          </p:cNvPr>
          <p:cNvSpPr txBox="1">
            <a:spLocks/>
          </p:cNvSpPr>
          <p:nvPr/>
        </p:nvSpPr>
        <p:spPr>
          <a:xfrm>
            <a:off x="3499670" y="5877018"/>
            <a:ext cx="7115174" cy="414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¿Cree que es una idea diferenciadora? ¿Por qué lo es? 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D593318E-3BD2-451D-A944-38A21F842802}"/>
              </a:ext>
            </a:extLst>
          </p:cNvPr>
          <p:cNvSpPr txBox="1">
            <a:spLocks/>
          </p:cNvSpPr>
          <p:nvPr/>
        </p:nvSpPr>
        <p:spPr>
          <a:xfrm>
            <a:off x="6428511" y="4204517"/>
            <a:ext cx="4641955" cy="144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Haz una descripción mas detallada de la idea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5CC816E8-F335-4A1E-BDA6-36791EE9AAE6}"/>
              </a:ext>
            </a:extLst>
          </p:cNvPr>
          <p:cNvSpPr txBox="1">
            <a:spLocks/>
          </p:cNvSpPr>
          <p:nvPr/>
        </p:nvSpPr>
        <p:spPr>
          <a:xfrm>
            <a:off x="694998" y="4261816"/>
            <a:ext cx="5068493" cy="1390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¿Qué barreras cree que tiene esta idea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?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6B7FA564-B752-44F4-B95C-B3E23DC55A5A}"/>
              </a:ext>
            </a:extLst>
          </p:cNvPr>
          <p:cNvSpPr txBox="1">
            <a:spLocks/>
          </p:cNvSpPr>
          <p:nvPr/>
        </p:nvSpPr>
        <p:spPr>
          <a:xfrm>
            <a:off x="6374548" y="2568420"/>
            <a:ext cx="4641955" cy="126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¿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Por qué esta idea soluciona el reto?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EA45A94B-079D-4C5E-BC09-B6C468E75E1A}"/>
              </a:ext>
            </a:extLst>
          </p:cNvPr>
          <p:cNvSpPr txBox="1"/>
          <p:nvPr/>
        </p:nvSpPr>
        <p:spPr>
          <a:xfrm>
            <a:off x="6374548" y="1179531"/>
            <a:ext cx="53570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050" dirty="0">
                <a:solidFill>
                  <a:schemeClr val="tx1">
                    <a:lumMod val="50000"/>
                  </a:schemeClr>
                </a:solidFill>
                <a:latin typeface="Omnes Medium" pitchFamily="50" charset="0"/>
              </a:rPr>
              <a:t>Después de seleccionar las dos ideas con más votos será necesario confrontarlas con el reto y las necesidades planteadas, esto con el propósito de asegurar la funcionalidad,  viabilidad  y si realmente es una solución a la necesidad existente de la marca o producto.</a:t>
            </a:r>
            <a:endParaRPr lang="es-ES" sz="105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xmlns="" id="{F47D3901-D95E-4DEB-AA8B-2D570B069DBB}"/>
              </a:ext>
            </a:extLst>
          </p:cNvPr>
          <p:cNvSpPr txBox="1">
            <a:spLocks/>
          </p:cNvSpPr>
          <p:nvPr/>
        </p:nvSpPr>
        <p:spPr>
          <a:xfrm>
            <a:off x="1227948" y="1658337"/>
            <a:ext cx="3177797" cy="32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400" dirty="0">
                <a:solidFill>
                  <a:srgbClr val="575756"/>
                </a:solidFill>
                <a:latin typeface="Montserrat" panose="00000500000000000000" pitchFamily="50" charset="0"/>
              </a:rPr>
              <a:t>Nombra la  idea seleccionada </a:t>
            </a:r>
            <a:endParaRPr lang="es-CO" sz="14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87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ítulo 2">
            <a:extLst>
              <a:ext uri="{FF2B5EF4-FFF2-40B4-BE49-F238E27FC236}">
                <a16:creationId xmlns:a16="http://schemas.microsoft.com/office/drawing/2014/main" xmlns="" id="{F8204ED5-A637-40ED-A9A6-9ED020ACEFB8}"/>
              </a:ext>
            </a:extLst>
          </p:cNvPr>
          <p:cNvSpPr txBox="1">
            <a:spLocks/>
          </p:cNvSpPr>
          <p:nvPr/>
        </p:nvSpPr>
        <p:spPr>
          <a:xfrm>
            <a:off x="1227948" y="1256309"/>
            <a:ext cx="1504766" cy="423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>
                <a:solidFill>
                  <a:srgbClr val="FF224F"/>
                </a:solidFill>
                <a:latin typeface="Omnes" pitchFamily="2" charset="0"/>
              </a:rPr>
              <a:t>IDEA</a:t>
            </a:r>
            <a:endParaRPr lang="es-CO" b="1" dirty="0">
              <a:solidFill>
                <a:srgbClr val="FF224F"/>
              </a:solidFill>
              <a:latin typeface="Omnes" pitchFamily="2" charset="0"/>
            </a:endParaRP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xmlns="" id="{8C38ABD6-8F4F-4D7A-928E-EC71E268AE95}"/>
              </a:ext>
            </a:extLst>
          </p:cNvPr>
          <p:cNvSpPr txBox="1">
            <a:spLocks/>
          </p:cNvSpPr>
          <p:nvPr/>
        </p:nvSpPr>
        <p:spPr>
          <a:xfrm>
            <a:off x="2049731" y="1052687"/>
            <a:ext cx="1365965" cy="781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 smtClean="0">
                <a:solidFill>
                  <a:srgbClr val="FF224F"/>
                </a:solidFill>
                <a:latin typeface="Omnes" pitchFamily="2" charset="0"/>
              </a:rPr>
              <a:t>No.</a:t>
            </a:r>
            <a:r>
              <a:rPr lang="es-ES" sz="4400" b="1" dirty="0">
                <a:solidFill>
                  <a:srgbClr val="FF224F"/>
                </a:solidFill>
                <a:latin typeface="Omnes" pitchFamily="2" charset="0"/>
              </a:rPr>
              <a:t>2</a:t>
            </a:r>
            <a:endParaRPr lang="es-CO" sz="4400" b="1" dirty="0">
              <a:solidFill>
                <a:srgbClr val="FF224F"/>
              </a:solidFill>
              <a:latin typeface="Omnes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92B052D6-F83A-4598-8B8E-35B6A62DD71F}"/>
              </a:ext>
            </a:extLst>
          </p:cNvPr>
          <p:cNvSpPr/>
          <p:nvPr/>
        </p:nvSpPr>
        <p:spPr>
          <a:xfrm>
            <a:off x="2900132" y="361268"/>
            <a:ext cx="4076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Selección y argumentación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2B851615-6D02-458F-BDEB-A0A92815397A}"/>
              </a:ext>
            </a:extLst>
          </p:cNvPr>
          <p:cNvSpPr txBox="1">
            <a:spLocks/>
          </p:cNvSpPr>
          <p:nvPr/>
        </p:nvSpPr>
        <p:spPr>
          <a:xfrm>
            <a:off x="677267" y="2560232"/>
            <a:ext cx="5068493" cy="126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¿Qu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é beneficios racionales y emocionales ofrece la idea?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xmlns="" id="{B7E0834B-EDC4-42CF-A3BF-57EF9B22E530}"/>
              </a:ext>
            </a:extLst>
          </p:cNvPr>
          <p:cNvSpPr txBox="1">
            <a:spLocks/>
          </p:cNvSpPr>
          <p:nvPr/>
        </p:nvSpPr>
        <p:spPr>
          <a:xfrm>
            <a:off x="3499670" y="5877018"/>
            <a:ext cx="7115174" cy="414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¿Cree que es una idea diferenciadora? ¿Por qué lo es? 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xmlns="" id="{D593318E-3BD2-451D-A944-38A21F842802}"/>
              </a:ext>
            </a:extLst>
          </p:cNvPr>
          <p:cNvSpPr txBox="1">
            <a:spLocks/>
          </p:cNvSpPr>
          <p:nvPr/>
        </p:nvSpPr>
        <p:spPr>
          <a:xfrm>
            <a:off x="6428511" y="4204517"/>
            <a:ext cx="4641955" cy="1448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Haz una descripción mas detallada de la idea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5CC816E8-F335-4A1E-BDA6-36791EE9AAE6}"/>
              </a:ext>
            </a:extLst>
          </p:cNvPr>
          <p:cNvSpPr txBox="1">
            <a:spLocks/>
          </p:cNvSpPr>
          <p:nvPr/>
        </p:nvSpPr>
        <p:spPr>
          <a:xfrm>
            <a:off x="694998" y="4261816"/>
            <a:ext cx="5068493" cy="1390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¿Qué barreras cree que tiene esta idea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?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xmlns="" id="{6B7FA564-B752-44F4-B95C-B3E23DC55A5A}"/>
              </a:ext>
            </a:extLst>
          </p:cNvPr>
          <p:cNvSpPr txBox="1">
            <a:spLocks/>
          </p:cNvSpPr>
          <p:nvPr/>
        </p:nvSpPr>
        <p:spPr>
          <a:xfrm>
            <a:off x="6374548" y="2568420"/>
            <a:ext cx="4641955" cy="126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¿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Por qué esta idea soluciona el reto?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xmlns="" id="{F47D3901-D95E-4DEB-AA8B-2D570B069DBB}"/>
              </a:ext>
            </a:extLst>
          </p:cNvPr>
          <p:cNvSpPr txBox="1">
            <a:spLocks/>
          </p:cNvSpPr>
          <p:nvPr/>
        </p:nvSpPr>
        <p:spPr>
          <a:xfrm>
            <a:off x="1227948" y="1658337"/>
            <a:ext cx="3177797" cy="328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400" dirty="0">
                <a:solidFill>
                  <a:srgbClr val="575756"/>
                </a:solidFill>
                <a:latin typeface="Montserrat" panose="00000500000000000000" pitchFamily="50" charset="0"/>
              </a:rPr>
              <a:t>Nombra la  idea seleccionada </a:t>
            </a:r>
            <a:endParaRPr lang="es-CO" sz="1400" dirty="0">
              <a:solidFill>
                <a:srgbClr val="575756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6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F47D3901-D95E-4DEB-AA8B-2D570B069DBB}"/>
              </a:ext>
            </a:extLst>
          </p:cNvPr>
          <p:cNvSpPr txBox="1">
            <a:spLocks/>
          </p:cNvSpPr>
          <p:nvPr/>
        </p:nvSpPr>
        <p:spPr>
          <a:xfrm>
            <a:off x="7035115" y="447372"/>
            <a:ext cx="4736756" cy="738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" sz="1100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Esperamos que hayas sacado todo el provecho de este workshop, si te ha gustado síguenos en redes y comparte este contenido con tu equipo creativo.</a:t>
            </a:r>
            <a:endParaRPr lang="es-CO" sz="11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5486400" y="3501081"/>
            <a:ext cx="191117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2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64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4507E331-C871-4889-84FC-DE74095848A4}"/>
              </a:ext>
            </a:extLst>
          </p:cNvPr>
          <p:cNvSpPr txBox="1"/>
          <p:nvPr/>
        </p:nvSpPr>
        <p:spPr>
          <a:xfrm>
            <a:off x="6834909" y="2613392"/>
            <a:ext cx="436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Omnes Medium"/>
                <a:cs typeface="Apple Chancery" panose="03020702040506060504" pitchFamily="66" charset="-79"/>
              </a:rPr>
              <a:t>El pensamiento enfocado al diseño o creación es un proceso de resolución creativa de problemas. Por eso es necesario comenzar definiendo el objetivo, las personas y sus necesidades. </a:t>
            </a:r>
            <a:endParaRPr lang="en-US" dirty="0">
              <a:solidFill>
                <a:schemeClr val="bg1"/>
              </a:solidFill>
              <a:latin typeface="Omnes Medium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2547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C7C7487-D6D6-47D3-AD58-2E14C14F2EC3}"/>
              </a:ext>
            </a:extLst>
          </p:cNvPr>
          <p:cNvSpPr/>
          <p:nvPr/>
        </p:nvSpPr>
        <p:spPr>
          <a:xfrm>
            <a:off x="2776843" y="353030"/>
            <a:ext cx="1206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El reto 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D2F1E3E9-07DE-4FD7-8E1B-0FCB34B2C7B3}"/>
              </a:ext>
            </a:extLst>
          </p:cNvPr>
          <p:cNvSpPr txBox="1"/>
          <p:nvPr/>
        </p:nvSpPr>
        <p:spPr>
          <a:xfrm>
            <a:off x="195667" y="1227850"/>
            <a:ext cx="11715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Clr>
                <a:srgbClr val="E4003F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Omnes Medium"/>
                <a:cs typeface="Apple Chancery" panose="03020702040506060504" pitchFamily="66" charset="-79"/>
              </a:rPr>
              <a:t>Para comenzar el proceso, necesitas tener un problema por resolver (un reto u objetivo). Plantea el problema en forma de pregunta comenzando con “Cómo podríamos” luego una “acción que impulse”, después “la definición de la acción”, y finalizas con el “para qué” se realizará esto.</a:t>
            </a:r>
          </a:p>
          <a:p>
            <a:pPr marL="171450" indent="-171450" algn="just">
              <a:buClr>
                <a:srgbClr val="E4003F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latin typeface="Omnes Medium"/>
                <a:cs typeface="Apple Chancery" panose="03020702040506060504" pitchFamily="66" charset="-79"/>
              </a:rPr>
              <a:t>Para construir el problema o reto primero tendremos que encontrar 2 puntos claves de las personas (necesidades, </a:t>
            </a:r>
            <a:r>
              <a:rPr lang="es-ES" sz="1400" dirty="0" err="1">
                <a:latin typeface="Omnes Medium"/>
                <a:cs typeface="Apple Chancery" panose="03020702040506060504" pitchFamily="66" charset="-79"/>
              </a:rPr>
              <a:t>insight</a:t>
            </a:r>
            <a:r>
              <a:rPr lang="es-ES" sz="1400" dirty="0">
                <a:latin typeface="Omnes Medium"/>
                <a:cs typeface="Apple Chancery" panose="03020702040506060504" pitchFamily="66" charset="-79"/>
              </a:rPr>
              <a:t>), esto facilitará la formulación del reto.</a:t>
            </a:r>
            <a:endParaRPr lang="en-US" sz="1400" dirty="0">
              <a:latin typeface="Omnes Medium"/>
              <a:cs typeface="Apple Chancery" panose="03020702040506060504" pitchFamily="66" charset="-79"/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xmlns="" id="{0892CB99-86B8-4A8D-93B6-563049883980}"/>
              </a:ext>
            </a:extLst>
          </p:cNvPr>
          <p:cNvSpPr txBox="1">
            <a:spLocks/>
          </p:cNvSpPr>
          <p:nvPr/>
        </p:nvSpPr>
        <p:spPr>
          <a:xfrm>
            <a:off x="328624" y="5701851"/>
            <a:ext cx="1503638" cy="81919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Omnes" pitchFamily="2" charset="0"/>
              </a:rPr>
              <a:t>¿Cómo podríamos</a:t>
            </a:r>
            <a:endParaRPr lang="es-CO" sz="2000" b="1" dirty="0">
              <a:solidFill>
                <a:schemeClr val="bg1">
                  <a:lumMod val="50000"/>
                </a:schemeClr>
              </a:solidFill>
              <a:latin typeface="Omnes" pitchFamily="2" charset="0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xmlns="" id="{C157DE5C-DD9A-4A80-A478-DBB72509258D}"/>
              </a:ext>
            </a:extLst>
          </p:cNvPr>
          <p:cNvSpPr txBox="1">
            <a:spLocks/>
          </p:cNvSpPr>
          <p:nvPr/>
        </p:nvSpPr>
        <p:spPr>
          <a:xfrm>
            <a:off x="9218278" y="5459525"/>
            <a:ext cx="1571773" cy="2892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alibri "/>
              </a:rPr>
              <a:t>Para qué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E68B3294-48B3-4558-8679-F49287BF603C}"/>
              </a:ext>
            </a:extLst>
          </p:cNvPr>
          <p:cNvSpPr/>
          <p:nvPr/>
        </p:nvSpPr>
        <p:spPr>
          <a:xfrm>
            <a:off x="278795" y="4391899"/>
            <a:ext cx="2752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Omnes" pitchFamily="2" charset="0"/>
              </a:rPr>
              <a:t>Porque…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Omnes" pitchFamily="2" charset="0"/>
              </a:rPr>
              <a:t>(</a:t>
            </a:r>
            <a:r>
              <a:rPr lang="es-CO" sz="2000" dirty="0" err="1">
                <a:solidFill>
                  <a:schemeClr val="bg1">
                    <a:lumMod val="50000"/>
                  </a:schemeClr>
                </a:solidFill>
                <a:latin typeface="Omnes" pitchFamily="2" charset="0"/>
              </a:rPr>
              <a:t>insight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Omnes" pitchFamily="2" charset="0"/>
              </a:rPr>
              <a:t>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D029677A-FD55-4B4C-9847-0A1A5F73053D}"/>
              </a:ext>
            </a:extLst>
          </p:cNvPr>
          <p:cNvSpPr/>
          <p:nvPr/>
        </p:nvSpPr>
        <p:spPr>
          <a:xfrm>
            <a:off x="278794" y="2675398"/>
            <a:ext cx="2752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Omnes" pitchFamily="2" charset="0"/>
              </a:rPr>
              <a:t>(La persona)</a:t>
            </a:r>
          </a:p>
          <a:p>
            <a:r>
              <a:rPr lang="es-CO" sz="2000" b="1" dirty="0">
                <a:solidFill>
                  <a:schemeClr val="bg1">
                    <a:lumMod val="50000"/>
                  </a:schemeClr>
                </a:solidFill>
                <a:latin typeface="Omnes" pitchFamily="2" charset="0"/>
              </a:rPr>
              <a:t>desea/necesita </a:t>
            </a:r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Omnes" pitchFamily="2" charset="0"/>
              </a:rPr>
              <a:t>(deseo/necesidad) 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xmlns="" id="{0FD924E1-27E5-4C7A-A46A-E797CA69964D}"/>
              </a:ext>
            </a:extLst>
          </p:cNvPr>
          <p:cNvSpPr txBox="1">
            <a:spLocks/>
          </p:cNvSpPr>
          <p:nvPr/>
        </p:nvSpPr>
        <p:spPr>
          <a:xfrm>
            <a:off x="5918896" y="5459525"/>
            <a:ext cx="1571773" cy="2892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alibri "/>
              </a:rPr>
              <a:t>Definición</a:t>
            </a:r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xmlns="" id="{8BC17C02-0BC0-4B67-9DA2-999AFCBF828D}"/>
              </a:ext>
            </a:extLst>
          </p:cNvPr>
          <p:cNvSpPr txBox="1">
            <a:spLocks/>
          </p:cNvSpPr>
          <p:nvPr/>
        </p:nvSpPr>
        <p:spPr>
          <a:xfrm>
            <a:off x="2713783" y="5459525"/>
            <a:ext cx="1571773" cy="2892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bg1">
                    <a:lumMod val="50000"/>
                  </a:schemeClr>
                </a:solidFill>
                <a:latin typeface="Calibri "/>
              </a:rPr>
              <a:t>Acción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0129733E-E80D-4951-881A-0B4BBB8159A2}"/>
              </a:ext>
            </a:extLst>
          </p:cNvPr>
          <p:cNvSpPr/>
          <p:nvPr/>
        </p:nvSpPr>
        <p:spPr>
          <a:xfrm>
            <a:off x="3637340" y="2650242"/>
            <a:ext cx="636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Calibri "/>
              </a:rPr>
              <a:t>Lo que las personas desean/necesitan es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Calibri 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8735990C-BECE-49E2-B486-9C27EBD2D07F}"/>
              </a:ext>
            </a:extLst>
          </p:cNvPr>
          <p:cNvSpPr/>
          <p:nvPr/>
        </p:nvSpPr>
        <p:spPr>
          <a:xfrm>
            <a:off x="3637340" y="4025346"/>
            <a:ext cx="636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>
                <a:solidFill>
                  <a:schemeClr val="bg1">
                    <a:lumMod val="50000"/>
                  </a:schemeClr>
                </a:solidFill>
                <a:latin typeface="Calibri "/>
              </a:rPr>
              <a:t>La razón por la cual tienen este deseo o necesidad es (el problema que quieren solucionar)</a:t>
            </a:r>
            <a:endParaRPr lang="es-CO" sz="1200" dirty="0">
              <a:solidFill>
                <a:schemeClr val="bg1">
                  <a:lumMod val="50000"/>
                </a:schemeClr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221371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3E5BFD49-E197-487D-BBA2-1249EEA6A62C}"/>
              </a:ext>
            </a:extLst>
          </p:cNvPr>
          <p:cNvSpPr txBox="1"/>
          <p:nvPr/>
        </p:nvSpPr>
        <p:spPr>
          <a:xfrm>
            <a:off x="169193" y="2123174"/>
            <a:ext cx="22123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Omnes Medium" pitchFamily="50" charset="0"/>
              </a:rPr>
              <a:t>Determina el perfil generacional que define a tu  target.  Selecciona la imagen, cópiala y pégala en la siguiente diapositiva en la casilla en blanco que indica “target”. 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20E8E5C4-D7AC-4761-9D9E-0AA8517F1725}"/>
              </a:ext>
            </a:extLst>
          </p:cNvPr>
          <p:cNvSpPr/>
          <p:nvPr/>
        </p:nvSpPr>
        <p:spPr>
          <a:xfrm>
            <a:off x="2776843" y="353030"/>
            <a:ext cx="125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Perfiles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70" y="1071565"/>
            <a:ext cx="1778617" cy="25256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98" y="1071565"/>
            <a:ext cx="1778617" cy="25256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339" y="3948163"/>
            <a:ext cx="1778617" cy="25256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7" y="3948164"/>
            <a:ext cx="1778617" cy="25256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195" y="3948165"/>
            <a:ext cx="1778617" cy="25256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270" y="3948166"/>
            <a:ext cx="1778617" cy="25256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98" y="3948166"/>
            <a:ext cx="1778617" cy="252563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50" y="1071564"/>
            <a:ext cx="1778617" cy="25256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78" y="1071565"/>
            <a:ext cx="1778617" cy="25256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54" y="1071565"/>
            <a:ext cx="1778617" cy="25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2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mboo Audiovisual | Por qué usar streaming en redes sociales">
            <a:extLst>
              <a:ext uri="{FF2B5EF4-FFF2-40B4-BE49-F238E27FC236}">
                <a16:creationId xmlns:a16="http://schemas.microsoft.com/office/drawing/2014/main" xmlns="" id="{8202E281-9C0D-48D7-9A31-1E4A77922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40585" r="80849" b="40585"/>
          <a:stretch/>
        </p:blipFill>
        <p:spPr bwMode="auto">
          <a:xfrm>
            <a:off x="1930535" y="4841655"/>
            <a:ext cx="399499" cy="3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Bamboo Audiovisual | Por qué usar streaming en redes sociales">
            <a:extLst>
              <a:ext uri="{FF2B5EF4-FFF2-40B4-BE49-F238E27FC236}">
                <a16:creationId xmlns:a16="http://schemas.microsoft.com/office/drawing/2014/main" xmlns="" id="{27977086-505F-4E7E-8816-71F30E9D0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71950" r="80849" b="9220"/>
          <a:stretch/>
        </p:blipFill>
        <p:spPr bwMode="auto">
          <a:xfrm>
            <a:off x="891267" y="4824688"/>
            <a:ext cx="399499" cy="3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Bamboo Audiovisual | Por qué usar streaming en redes sociales">
            <a:extLst>
              <a:ext uri="{FF2B5EF4-FFF2-40B4-BE49-F238E27FC236}">
                <a16:creationId xmlns:a16="http://schemas.microsoft.com/office/drawing/2014/main" xmlns="" id="{EB225797-A5B2-4290-8342-CBAD5E58D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9" t="9437" r="42307" b="71733"/>
          <a:stretch/>
        </p:blipFill>
        <p:spPr bwMode="auto">
          <a:xfrm>
            <a:off x="372829" y="4801192"/>
            <a:ext cx="399499" cy="3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Bamboo Audiovisual | Por qué usar streaming en redes sociales">
            <a:extLst>
              <a:ext uri="{FF2B5EF4-FFF2-40B4-BE49-F238E27FC236}">
                <a16:creationId xmlns:a16="http://schemas.microsoft.com/office/drawing/2014/main" xmlns="" id="{9BA313B4-BD1D-4915-B4D3-44A21DA48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0" t="9437" r="23036" b="71733"/>
          <a:stretch/>
        </p:blipFill>
        <p:spPr bwMode="auto">
          <a:xfrm>
            <a:off x="390946" y="5261489"/>
            <a:ext cx="399499" cy="3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Bamboo Audiovisual | Por qué usar streaming en redes sociales">
            <a:extLst>
              <a:ext uri="{FF2B5EF4-FFF2-40B4-BE49-F238E27FC236}">
                <a16:creationId xmlns:a16="http://schemas.microsoft.com/office/drawing/2014/main" xmlns="" id="{52C053CB-6AF0-4EE6-96B2-89721504B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4" t="9437" r="3852" b="71733"/>
          <a:stretch/>
        </p:blipFill>
        <p:spPr bwMode="auto">
          <a:xfrm>
            <a:off x="888084" y="5261489"/>
            <a:ext cx="399499" cy="3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Bamboo Audiovisual | Por qué usar streaming en redes sociales">
            <a:extLst>
              <a:ext uri="{FF2B5EF4-FFF2-40B4-BE49-F238E27FC236}">
                <a16:creationId xmlns:a16="http://schemas.microsoft.com/office/drawing/2014/main" xmlns="" id="{90CDF455-E740-4DC6-97D7-F18379709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9437" r="80848" b="71733"/>
          <a:stretch/>
        </p:blipFill>
        <p:spPr bwMode="auto">
          <a:xfrm>
            <a:off x="1422837" y="5261489"/>
            <a:ext cx="399499" cy="3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Fotos, imágenes y otros productos fotográficos de stock sobre Snap ...">
            <a:extLst>
              <a:ext uri="{FF2B5EF4-FFF2-40B4-BE49-F238E27FC236}">
                <a16:creationId xmlns:a16="http://schemas.microsoft.com/office/drawing/2014/main" xmlns="" id="{6237E9F9-2262-4CAD-BCDD-A99B6906C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" t="11476" r="54573" b="17730"/>
          <a:stretch/>
        </p:blipFill>
        <p:spPr bwMode="auto">
          <a:xfrm>
            <a:off x="1918159" y="5262169"/>
            <a:ext cx="416370" cy="41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Icône Netflix HD⎪Vector illustrator (ai.) (con imágenes ...">
            <a:extLst>
              <a:ext uri="{FF2B5EF4-FFF2-40B4-BE49-F238E27FC236}">
                <a16:creationId xmlns:a16="http://schemas.microsoft.com/office/drawing/2014/main" xmlns="" id="{8555DEE8-3E4D-4832-ABF6-BCC11022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14" y="4773221"/>
            <a:ext cx="482445" cy="4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xmlns="" id="{A54C65DF-2148-4C0B-A089-E1FA776CB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51" y="5281020"/>
            <a:ext cx="420908" cy="42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Logo de Pinterest: la historia y el significado del logotipo, la ...">
            <a:extLst>
              <a:ext uri="{FF2B5EF4-FFF2-40B4-BE49-F238E27FC236}">
                <a16:creationId xmlns:a16="http://schemas.microsoft.com/office/drawing/2014/main" xmlns="" id="{1C7A23BC-35C8-457E-9876-006BA70F6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2" r="20362"/>
          <a:stretch/>
        </p:blipFill>
        <p:spPr bwMode="auto">
          <a:xfrm>
            <a:off x="1419632" y="4824254"/>
            <a:ext cx="415426" cy="3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iciendo adiós a MTV: los programas más emblemáticos (I)">
            <a:extLst>
              <a:ext uri="{FF2B5EF4-FFF2-40B4-BE49-F238E27FC236}">
                <a16:creationId xmlns:a16="http://schemas.microsoft.com/office/drawing/2014/main" xmlns="" id="{B66998ED-827E-4AC1-9C8E-17BD4502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77" y="3184848"/>
            <a:ext cx="501928" cy="3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7ECAA473-9231-430C-ABEA-CAD0A78BD7BD}"/>
              </a:ext>
            </a:extLst>
          </p:cNvPr>
          <p:cNvSpPr/>
          <p:nvPr/>
        </p:nvSpPr>
        <p:spPr>
          <a:xfrm>
            <a:off x="5489212" y="878103"/>
            <a:ext cx="3437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Nombre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8F458B15-5C7A-4082-88B4-0FBA7A147F0B}"/>
              </a:ext>
            </a:extLst>
          </p:cNvPr>
          <p:cNvSpPr/>
          <p:nvPr/>
        </p:nvSpPr>
        <p:spPr>
          <a:xfrm>
            <a:off x="5489212" y="1200321"/>
            <a:ext cx="3437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Edad o Adjetivo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D2708771-FAD0-428D-AAA9-11655004DBEA}"/>
              </a:ext>
            </a:extLst>
          </p:cNvPr>
          <p:cNvSpPr/>
          <p:nvPr/>
        </p:nvSpPr>
        <p:spPr>
          <a:xfrm>
            <a:off x="5489212" y="1545571"/>
            <a:ext cx="3437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Sexo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2BC01CF6-497A-472D-A7C8-8C6656422B97}"/>
              </a:ext>
            </a:extLst>
          </p:cNvPr>
          <p:cNvSpPr/>
          <p:nvPr/>
        </p:nvSpPr>
        <p:spPr>
          <a:xfrm>
            <a:off x="5489212" y="1877310"/>
            <a:ext cx="3437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L</a:t>
            </a:r>
            <a:r>
              <a:rPr lang="es-CO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ugar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 de residencia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2A4C8712-2C5C-4EF6-B343-D49B6A1FCA7C}"/>
              </a:ext>
            </a:extLst>
          </p:cNvPr>
          <p:cNvSpPr/>
          <p:nvPr/>
        </p:nvSpPr>
        <p:spPr>
          <a:xfrm>
            <a:off x="5489212" y="2211997"/>
            <a:ext cx="3437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Ocupación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D758699E-30A3-49C4-BD17-1513741F16CA}"/>
              </a:ext>
            </a:extLst>
          </p:cNvPr>
          <p:cNvSpPr/>
          <p:nvPr/>
        </p:nvSpPr>
        <p:spPr>
          <a:xfrm>
            <a:off x="5489212" y="2563477"/>
            <a:ext cx="3437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Estado civil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3D4AC3B5-9530-4454-8B38-8B6022304A97}"/>
              </a:ext>
            </a:extLst>
          </p:cNvPr>
          <p:cNvSpPr/>
          <p:nvPr/>
        </p:nvSpPr>
        <p:spPr>
          <a:xfrm>
            <a:off x="5489212" y="2911851"/>
            <a:ext cx="3437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Hijos o Hermanos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2FDFAD4D-C541-4B62-809E-26F8838403BB}"/>
              </a:ext>
            </a:extLst>
          </p:cNvPr>
          <p:cNvSpPr/>
          <p:nvPr/>
        </p:nvSpPr>
        <p:spPr>
          <a:xfrm>
            <a:off x="3517024" y="4170150"/>
            <a:ext cx="836958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Adiciona información relevante del target que ayude a definirlo un poco más. </a:t>
            </a:r>
            <a:r>
              <a:rPr lang="es-CO" sz="1100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Rellena los campos “Nombre” y demás. Para el nivel socioeconómico puedes mover el símbolo de pesos al rango que se ajuste a tu target. </a:t>
            </a:r>
            <a:r>
              <a:rPr lang="es-CO" sz="1100" dirty="0" smtClean="0">
                <a:solidFill>
                  <a:schemeClr val="bg1">
                    <a:lumMod val="50000"/>
                  </a:schemeClr>
                </a:solidFill>
                <a:latin typeface="Montserrat" panose="00000500000000000000" pitchFamily="50" charset="0"/>
              </a:rPr>
              <a:t>Puedes arrastrar los iconos o fichas de interés hasta el área “Mis Intereses” o agregar otros.</a:t>
            </a:r>
            <a:endParaRPr lang="es-CO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48" name="Picture 38" descr="Música - Iconos gratis de música">
            <a:extLst>
              <a:ext uri="{FF2B5EF4-FFF2-40B4-BE49-F238E27FC236}">
                <a16:creationId xmlns:a16="http://schemas.microsoft.com/office/drawing/2014/main" xmlns="" id="{A4690A92-17E2-4845-AEDF-B791825EA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951" y="5781103"/>
            <a:ext cx="495120" cy="4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xmlns="" id="{B09A8B98-CB6B-4355-9FA4-EDF07DC2007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5818" b="15798"/>
          <a:stretch/>
        </p:blipFill>
        <p:spPr>
          <a:xfrm>
            <a:off x="398372" y="6373944"/>
            <a:ext cx="466406" cy="318944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6EAE9EEB-85D3-43DE-A2F4-05753235A41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4443" r="11598"/>
          <a:stretch/>
        </p:blipFill>
        <p:spPr>
          <a:xfrm>
            <a:off x="1691705" y="5759061"/>
            <a:ext cx="359576" cy="486185"/>
          </a:xfrm>
          <a:prstGeom prst="rect">
            <a:avLst/>
          </a:prstGeom>
        </p:spPr>
      </p:pic>
      <p:pic>
        <p:nvPicPr>
          <p:cNvPr id="51" name="Picture 46" descr="Pelota de fútbol | Icono Gratis">
            <a:extLst>
              <a:ext uri="{FF2B5EF4-FFF2-40B4-BE49-F238E27FC236}">
                <a16:creationId xmlns:a16="http://schemas.microsoft.com/office/drawing/2014/main" xmlns="" id="{BF323353-B29B-432B-BE4A-0312AEA32A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20729" r="16256" b="14204"/>
          <a:stretch/>
        </p:blipFill>
        <p:spPr bwMode="auto">
          <a:xfrm>
            <a:off x="1681615" y="6312936"/>
            <a:ext cx="422445" cy="4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8" descr="Pie Del Perro Del Corazón Del Icono Del Amor De Impresión Animal ...">
            <a:extLst>
              <a:ext uri="{FF2B5EF4-FFF2-40B4-BE49-F238E27FC236}">
                <a16:creationId xmlns:a16="http://schemas.microsoft.com/office/drawing/2014/main" xmlns="" id="{4E1DBF15-BE15-4177-8838-7F4BB59B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1" r="11804" b="14862"/>
          <a:stretch/>
        </p:blipFill>
        <p:spPr bwMode="auto">
          <a:xfrm>
            <a:off x="1259029" y="5724641"/>
            <a:ext cx="443921" cy="5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6D59EAEA-F15C-44A4-A2A7-86B07CED01A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044" y="5765534"/>
            <a:ext cx="424005" cy="424005"/>
          </a:xfrm>
          <a:prstGeom prst="rect">
            <a:avLst/>
          </a:prstGeom>
        </p:spPr>
      </p:pic>
      <p:pic>
        <p:nvPicPr>
          <p:cNvPr id="1026" name="Picture 2" descr="Bicicleta | Icono Gratis">
            <a:extLst>
              <a:ext uri="{FF2B5EF4-FFF2-40B4-BE49-F238E27FC236}">
                <a16:creationId xmlns:a16="http://schemas.microsoft.com/office/drawing/2014/main" xmlns="" id="{D3442328-9CF8-4D0A-BCD6-2D41A6946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37" y="6208772"/>
            <a:ext cx="586930" cy="58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r Satelital - Televisión Satelital HD">
            <a:extLst>
              <a:ext uri="{FF2B5EF4-FFF2-40B4-BE49-F238E27FC236}">
                <a16:creationId xmlns:a16="http://schemas.microsoft.com/office/drawing/2014/main" xmlns="" id="{A7F782B8-C9DD-4AA3-A63F-F790EC475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8652" r="67721" b="71955"/>
          <a:stretch/>
        </p:blipFill>
        <p:spPr bwMode="auto">
          <a:xfrm>
            <a:off x="1507524" y="3157273"/>
            <a:ext cx="602888" cy="4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Inter Satelital - Televisión Satelital HD">
            <a:extLst>
              <a:ext uri="{FF2B5EF4-FFF2-40B4-BE49-F238E27FC236}">
                <a16:creationId xmlns:a16="http://schemas.microsoft.com/office/drawing/2014/main" xmlns="" id="{5F5CFA5F-32DC-41E2-8CA8-24157826B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t="76812" r="53958" b="6043"/>
          <a:stretch/>
        </p:blipFill>
        <p:spPr bwMode="auto">
          <a:xfrm>
            <a:off x="369156" y="3180957"/>
            <a:ext cx="602888" cy="4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FFAF00CC-98AA-49DE-90B0-7DBDF41B96BB}"/>
              </a:ext>
            </a:extLst>
          </p:cNvPr>
          <p:cNvCxnSpPr/>
          <p:nvPr/>
        </p:nvCxnSpPr>
        <p:spPr>
          <a:xfrm>
            <a:off x="0" y="4691980"/>
            <a:ext cx="3056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xmlns="" id="{0AFDCC43-3C09-47BA-A3CC-F741BE89835E}"/>
              </a:ext>
            </a:extLst>
          </p:cNvPr>
          <p:cNvCxnSpPr/>
          <p:nvPr/>
        </p:nvCxnSpPr>
        <p:spPr>
          <a:xfrm>
            <a:off x="0" y="5724739"/>
            <a:ext cx="3056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xmlns="" id="{F2B73376-1180-4513-97B2-4D59E19927FE}"/>
              </a:ext>
            </a:extLst>
          </p:cNvPr>
          <p:cNvCxnSpPr/>
          <p:nvPr/>
        </p:nvCxnSpPr>
        <p:spPr>
          <a:xfrm>
            <a:off x="0" y="3041913"/>
            <a:ext cx="3056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ángulo 79">
            <a:extLst>
              <a:ext uri="{FF2B5EF4-FFF2-40B4-BE49-F238E27FC236}">
                <a16:creationId xmlns:a16="http://schemas.microsoft.com/office/drawing/2014/main" xmlns="" id="{7C6A883D-1542-4343-8EC8-91549E63E32E}"/>
              </a:ext>
            </a:extLst>
          </p:cNvPr>
          <p:cNvSpPr/>
          <p:nvPr/>
        </p:nvSpPr>
        <p:spPr>
          <a:xfrm rot="16200000">
            <a:off x="-1792673" y="4836108"/>
            <a:ext cx="3864673" cy="276279"/>
          </a:xfrm>
          <a:prstGeom prst="rect">
            <a:avLst/>
          </a:prstGeom>
          <a:solidFill>
            <a:srgbClr val="E3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Omnes Medium" pitchFamily="50" charset="0"/>
              </a:rPr>
              <a:t>FICHAS DE INTERÉS</a:t>
            </a:r>
            <a:endParaRPr lang="es-CO" dirty="0">
              <a:latin typeface="Omnes Medium" pitchFamily="50" charset="0"/>
            </a:endParaRPr>
          </a:p>
        </p:txBody>
      </p:sp>
      <p:sp>
        <p:nvSpPr>
          <p:cNvPr id="69" name="TextBox 2">
            <a:extLst>
              <a:ext uri="{FF2B5EF4-FFF2-40B4-BE49-F238E27FC236}">
                <a16:creationId xmlns:a16="http://schemas.microsoft.com/office/drawing/2014/main" xmlns="" id="{41808A68-56E1-4213-AC68-9894E67DDCE1}"/>
              </a:ext>
            </a:extLst>
          </p:cNvPr>
          <p:cNvSpPr txBox="1"/>
          <p:nvPr/>
        </p:nvSpPr>
        <p:spPr>
          <a:xfrm>
            <a:off x="174595" y="253469"/>
            <a:ext cx="30567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Dale una identidad al target definiendo quién es esa persona (diligenciando todos sus datos en la parte derecha de la imagen del target).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2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Define las afinidades y gustos  de la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persona arrastrando las 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fichas de interés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a la casilla de 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#</a:t>
            </a:r>
            <a:r>
              <a:rPr lang="es-ES" sz="1200" b="1" dirty="0" err="1" smtClean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MisIntereses</a:t>
            </a:r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.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2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003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Define la afinidad que esta persona tiene con tu marca o producto  y adiciona  imágenes de momentos o experiencias que se conecten con </a:t>
            </a:r>
            <a:r>
              <a:rPr lang="es-ES" sz="1200" dirty="0" smtClean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tu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target.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52F1106-06FB-4DB6-9D77-3301AF26716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70358" y="3401919"/>
            <a:ext cx="435199" cy="435199"/>
          </a:xfrm>
          <a:prstGeom prst="rect">
            <a:avLst/>
          </a:prstGeom>
        </p:spPr>
      </p:pic>
      <p:pic>
        <p:nvPicPr>
          <p:cNvPr id="8" name="Picture 4" descr="Viral: No entendés TikTok? acá una guía práctica para entenderlo – Servicio  de Noticias">
            <a:extLst>
              <a:ext uri="{FF2B5EF4-FFF2-40B4-BE49-F238E27FC236}">
                <a16:creationId xmlns:a16="http://schemas.microsoft.com/office/drawing/2014/main" xmlns="" id="{AEA8202C-11BD-479F-851F-9117D1C2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72" y="4712112"/>
            <a:ext cx="568908" cy="56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kedIn acusado de enfriar el acceso a la información en línea – Naked  Security">
            <a:extLst>
              <a:ext uri="{FF2B5EF4-FFF2-40B4-BE49-F238E27FC236}">
                <a16:creationId xmlns:a16="http://schemas.microsoft.com/office/drawing/2014/main" xmlns="" id="{BEC25956-3DD6-429B-99D4-5013A6FEC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1" t="9455" r="27891" b="9455"/>
          <a:stretch/>
        </p:blipFill>
        <p:spPr bwMode="auto">
          <a:xfrm>
            <a:off x="2398114" y="5248194"/>
            <a:ext cx="443921" cy="4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o Avion, despegue Gratis de Android Icons by Icons8">
            <a:extLst>
              <a:ext uri="{FF2B5EF4-FFF2-40B4-BE49-F238E27FC236}">
                <a16:creationId xmlns:a16="http://schemas.microsoft.com/office/drawing/2014/main" xmlns="" id="{0E4F4025-EDB2-4F6A-A7FE-01D83E681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b="3223"/>
          <a:stretch/>
        </p:blipFill>
        <p:spPr bwMode="auto">
          <a:xfrm>
            <a:off x="2147802" y="6373944"/>
            <a:ext cx="500624" cy="40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ono TV Gratis de Windows 8 Icon">
            <a:extLst>
              <a:ext uri="{FF2B5EF4-FFF2-40B4-BE49-F238E27FC236}">
                <a16:creationId xmlns:a16="http://schemas.microsoft.com/office/drawing/2014/main" xmlns="" id="{870FAFB9-B125-416A-B580-9E6E62761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20" y="5708611"/>
            <a:ext cx="476149" cy="4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cono del periódico stock de ilustración. Ilustración de periódico -  101028035">
            <a:extLst>
              <a:ext uri="{FF2B5EF4-FFF2-40B4-BE49-F238E27FC236}">
                <a16:creationId xmlns:a16="http://schemas.microsoft.com/office/drawing/2014/main" xmlns="" id="{F1DEC518-3BD1-492C-BE77-86A4581E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43407"/>
            <a:ext cx="553261" cy="5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E9DFF724-2141-42A6-A6C9-6FEB11A15C5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0515" y="3198979"/>
            <a:ext cx="408955" cy="410780"/>
          </a:xfrm>
          <a:prstGeom prst="rect">
            <a:avLst/>
          </a:prstGeom>
        </p:spPr>
      </p:pic>
      <p:pic>
        <p:nvPicPr>
          <p:cNvPr id="71" name="Picture 6" descr="Disney Channel - TELEVISIÓN">
            <a:extLst>
              <a:ext uri="{FF2B5EF4-FFF2-40B4-BE49-F238E27FC236}">
                <a16:creationId xmlns:a16="http://schemas.microsoft.com/office/drawing/2014/main" xmlns="" id="{FE4A63B0-88ED-4869-B75A-45D6284F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11" y="3191782"/>
            <a:ext cx="601145" cy="3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DIRECTV® Colombia | Discovery Home &amp; Health HD por el canal 1229 ...">
            <a:extLst>
              <a:ext uri="{FF2B5EF4-FFF2-40B4-BE49-F238E27FC236}">
                <a16:creationId xmlns:a16="http://schemas.microsoft.com/office/drawing/2014/main" xmlns="" id="{CB7E59FD-5195-458D-B8AC-4FA964EE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56" y="3730753"/>
            <a:ext cx="617729" cy="41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 descr="Telemundo - Wikipedia, la enciclopedia libre">
            <a:extLst>
              <a:ext uri="{FF2B5EF4-FFF2-40B4-BE49-F238E27FC236}">
                <a16:creationId xmlns:a16="http://schemas.microsoft.com/office/drawing/2014/main" xmlns="" id="{B3C02699-B33D-4FAF-BF2A-877EC381F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55" y="3734432"/>
            <a:ext cx="492139" cy="41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4" descr="CNN en Español - Wikipedia, la enciclopedia libre">
            <a:extLst>
              <a:ext uri="{FF2B5EF4-FFF2-40B4-BE49-F238E27FC236}">
                <a16:creationId xmlns:a16="http://schemas.microsoft.com/office/drawing/2014/main" xmlns="" id="{DCAD9CF4-2F0D-4D96-9F01-73141A5E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8" y="4171842"/>
            <a:ext cx="551350" cy="3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6" descr="REPORTAJE HIPERACTIVO: Llega la segunda temporada de “Los Petersen ...">
            <a:extLst>
              <a:ext uri="{FF2B5EF4-FFF2-40B4-BE49-F238E27FC236}">
                <a16:creationId xmlns:a16="http://schemas.microsoft.com/office/drawing/2014/main" xmlns="" id="{57A565E7-52BE-4E46-A598-E4F57D59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333" y="3686494"/>
            <a:ext cx="466195" cy="49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mazon.com: ESPN for Fire TV: Appstore for Android">
            <a:extLst>
              <a:ext uri="{FF2B5EF4-FFF2-40B4-BE49-F238E27FC236}">
                <a16:creationId xmlns:a16="http://schemas.microsoft.com/office/drawing/2014/main" xmlns="" id="{BE477F65-94C2-4BB1-BE40-69DB4F134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21204" r="9849" b="19365"/>
          <a:stretch/>
        </p:blipFill>
        <p:spPr bwMode="auto">
          <a:xfrm>
            <a:off x="1148819" y="4257892"/>
            <a:ext cx="884492" cy="3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ox Broadcasting Company - Wikipedia, la enciclopedia libre">
            <a:extLst>
              <a:ext uri="{FF2B5EF4-FFF2-40B4-BE49-F238E27FC236}">
                <a16:creationId xmlns:a16="http://schemas.microsoft.com/office/drawing/2014/main" xmlns="" id="{6A5995AF-ABF7-4C66-8B07-38ACE4E62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29" y="3785303"/>
            <a:ext cx="551575" cy="2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cono Negocios, comercio, entrega, mail, tienda Gratis de Commerce line">
            <a:extLst>
              <a:ext uri="{FF2B5EF4-FFF2-40B4-BE49-F238E27FC236}">
                <a16:creationId xmlns:a16="http://schemas.microsoft.com/office/drawing/2014/main" xmlns="" id="{4B2252CB-04B0-4C4B-9617-A0D9E9B13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 t="15418" r="11643" b="14980"/>
          <a:stretch/>
        </p:blipFill>
        <p:spPr bwMode="auto">
          <a:xfrm>
            <a:off x="840497" y="5773214"/>
            <a:ext cx="427479" cy="3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5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3E5BFD49-E197-487D-BBA2-1249EEA6A62C}"/>
              </a:ext>
            </a:extLst>
          </p:cNvPr>
          <p:cNvSpPr txBox="1"/>
          <p:nvPr/>
        </p:nvSpPr>
        <p:spPr>
          <a:xfrm>
            <a:off x="339009" y="936995"/>
            <a:ext cx="3212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Realiza un análisis de tu marca o producto, definiendo su personalidad, antecedentes, tono de comunicación, etc. 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ECC0E238-AE95-4714-951E-D3627B8B9B48}"/>
              </a:ext>
            </a:extLst>
          </p:cNvPr>
          <p:cNvSpPr txBox="1"/>
          <p:nvPr/>
        </p:nvSpPr>
        <p:spPr>
          <a:xfrm>
            <a:off x="6253022" y="1716231"/>
            <a:ext cx="269095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Haz un collage de imágenes con la personalidad, antecedentes, tono de comunicación, comunicación y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keywords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, etc.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>
              <a:solidFill>
                <a:schemeClr val="bg1">
                  <a:lumMod val="50000"/>
                </a:schemeClr>
              </a:solidFill>
              <a:latin typeface="Omnes Medium" pitchFamily="50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A7272CCB-62CD-4810-BE47-9C2F4856AA76}"/>
              </a:ext>
            </a:extLst>
          </p:cNvPr>
          <p:cNvSpPr txBox="1"/>
          <p:nvPr/>
        </p:nvSpPr>
        <p:spPr>
          <a:xfrm>
            <a:off x="3575850" y="5437915"/>
            <a:ext cx="793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Describe ¿quién es tu marca o producto?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xmlns="" id="{041531D9-AE65-410B-A04C-5339BF288976}"/>
              </a:ext>
            </a:extLst>
          </p:cNvPr>
          <p:cNvSpPr txBox="1"/>
          <p:nvPr/>
        </p:nvSpPr>
        <p:spPr>
          <a:xfrm>
            <a:off x="723522" y="3922535"/>
            <a:ext cx="185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Agrega aquí la foto de tu producto o servicio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4F19AC6-89FB-423F-959E-278E0AE50367}"/>
              </a:ext>
            </a:extLst>
          </p:cNvPr>
          <p:cNvSpPr/>
          <p:nvPr/>
        </p:nvSpPr>
        <p:spPr>
          <a:xfrm>
            <a:off x="2917849" y="396713"/>
            <a:ext cx="3256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MARCA / PRODUCTO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xmlns="" id="{8D3A056D-61CC-4BD4-899A-9496D85CF27A}"/>
              </a:ext>
            </a:extLst>
          </p:cNvPr>
          <p:cNvSpPr txBox="1"/>
          <p:nvPr/>
        </p:nvSpPr>
        <p:spPr>
          <a:xfrm>
            <a:off x="152859" y="4921891"/>
            <a:ext cx="240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Omnes Medium" pitchFamily="50" charset="0"/>
              </a:rPr>
              <a:t>MARCA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B4AC1A9E-8C6A-48A1-9E92-EC14A62C61A1}"/>
              </a:ext>
            </a:extLst>
          </p:cNvPr>
          <p:cNvSpPr txBox="1"/>
          <p:nvPr/>
        </p:nvSpPr>
        <p:spPr>
          <a:xfrm>
            <a:off x="2960713" y="4921891"/>
            <a:ext cx="2407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Omnes Medium" pitchFamily="50" charset="0"/>
              </a:rPr>
              <a:t>PRODUCTO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B46785AF-1EB9-425E-B446-8EE61A4DDC72}"/>
              </a:ext>
            </a:extLst>
          </p:cNvPr>
          <p:cNvSpPr txBox="1"/>
          <p:nvPr/>
        </p:nvSpPr>
        <p:spPr>
          <a:xfrm>
            <a:off x="7001287" y="4921891"/>
            <a:ext cx="362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solidFill>
                  <a:schemeClr val="bg1"/>
                </a:solidFill>
                <a:latin typeface="Omnes Medium" pitchFamily="50" charset="0"/>
              </a:rPr>
              <a:t>SLOGAN O CONCEPTO ACTUAL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23FE069D-49AD-4B17-910E-5983954A7F34}"/>
              </a:ext>
            </a:extLst>
          </p:cNvPr>
          <p:cNvSpPr txBox="1"/>
          <p:nvPr/>
        </p:nvSpPr>
        <p:spPr>
          <a:xfrm>
            <a:off x="263720" y="5504890"/>
            <a:ext cx="2296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Agrega aquí el logo de tu marca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CD2DB1CC-67C8-45B5-8EBF-762B70A86B74}"/>
              </a:ext>
            </a:extLst>
          </p:cNvPr>
          <p:cNvCxnSpPr/>
          <p:nvPr/>
        </p:nvCxnSpPr>
        <p:spPr>
          <a:xfrm>
            <a:off x="3565240" y="964703"/>
            <a:ext cx="0" cy="38104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07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xmlns="" id="{4507E331-C871-4889-84FC-DE74095848A4}"/>
              </a:ext>
            </a:extLst>
          </p:cNvPr>
          <p:cNvSpPr txBox="1"/>
          <p:nvPr/>
        </p:nvSpPr>
        <p:spPr>
          <a:xfrm>
            <a:off x="6569772" y="2521059"/>
            <a:ext cx="50772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bg1"/>
                </a:solidFill>
                <a:latin typeface="Omnes Medium"/>
                <a:cs typeface="Apple Chancery" panose="03020702040506060504" pitchFamily="66" charset="-79"/>
              </a:rPr>
              <a:t>Para empezar a crear lo más importante es "eliminar los bloqueos mentales” encontrando la inspiración y enfocarla a solucionar el reto que tenemos, sin sesgar o limitar la creatividad. Por eso se generará una lluvia de ideas a  través de un proceso de asociación entre lo que necesita tu marca o producto, lo que necesita el target y servicios de soluciones.</a:t>
            </a:r>
            <a:endParaRPr lang="en-US" sz="1600" dirty="0">
              <a:solidFill>
                <a:schemeClr val="bg1"/>
              </a:solidFill>
              <a:latin typeface="Omnes Medium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06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64CA096A-0660-4053-96F7-99BCFC2CCA76}"/>
              </a:ext>
            </a:extLst>
          </p:cNvPr>
          <p:cNvSpPr/>
          <p:nvPr/>
        </p:nvSpPr>
        <p:spPr>
          <a:xfrm>
            <a:off x="4097099" y="2048500"/>
            <a:ext cx="2911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 err="1">
                <a:solidFill>
                  <a:srgbClr val="575756"/>
                </a:solidFill>
                <a:latin typeface="Omnes Medium" pitchFamily="50" charset="0"/>
              </a:rPr>
              <a:t>Awareness</a:t>
            </a: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(Reconocimiento)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 err="1">
                <a:solidFill>
                  <a:srgbClr val="575756"/>
                </a:solidFill>
                <a:latin typeface="Omnes Medium" pitchFamily="50" charset="0"/>
              </a:rPr>
              <a:t>Engagement</a:t>
            </a: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(Compromiso)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Relanzamiento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Fidelización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xmlns="" id="{54F7FDA3-5067-42DF-91FA-74EFF27EF350}"/>
              </a:ext>
            </a:extLst>
          </p:cNvPr>
          <p:cNvGrpSpPr/>
          <p:nvPr/>
        </p:nvGrpSpPr>
        <p:grpSpPr>
          <a:xfrm>
            <a:off x="2710745" y="1226019"/>
            <a:ext cx="930646" cy="2453227"/>
            <a:chOff x="61300" y="1916979"/>
            <a:chExt cx="1135005" cy="2991927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xmlns="" id="{CAA0C4BD-DC31-418A-817A-880FA7645DED}"/>
                </a:ext>
              </a:extLst>
            </p:cNvPr>
            <p:cNvSpPr/>
            <p:nvPr/>
          </p:nvSpPr>
          <p:spPr>
            <a:xfrm>
              <a:off x="61302" y="1916979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5FCEBD75-9B0B-4306-B7E1-6333653DC92F}"/>
                </a:ext>
              </a:extLst>
            </p:cNvPr>
            <p:cNvSpPr/>
            <p:nvPr/>
          </p:nvSpPr>
          <p:spPr>
            <a:xfrm>
              <a:off x="715846" y="1916980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D40FD20C-CA9D-4519-9259-D60D57C15191}"/>
                </a:ext>
              </a:extLst>
            </p:cNvPr>
            <p:cNvSpPr/>
            <p:nvPr/>
          </p:nvSpPr>
          <p:spPr>
            <a:xfrm>
              <a:off x="61301" y="2681750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EF12141E-8A16-49F6-A398-32226FB76079}"/>
                </a:ext>
              </a:extLst>
            </p:cNvPr>
            <p:cNvSpPr/>
            <p:nvPr/>
          </p:nvSpPr>
          <p:spPr>
            <a:xfrm>
              <a:off x="715846" y="2681750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18918CD1-2DA5-46EC-BD3F-11E65CF0EB94}"/>
                </a:ext>
              </a:extLst>
            </p:cNvPr>
            <p:cNvSpPr/>
            <p:nvPr/>
          </p:nvSpPr>
          <p:spPr>
            <a:xfrm>
              <a:off x="61302" y="3475146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F7F56EFC-5940-40E1-AE18-47950F55D6DE}"/>
                </a:ext>
              </a:extLst>
            </p:cNvPr>
            <p:cNvSpPr/>
            <p:nvPr/>
          </p:nvSpPr>
          <p:spPr>
            <a:xfrm>
              <a:off x="715846" y="3475146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BF258D95-C6E6-4E6C-9656-D7A737519BCF}"/>
                </a:ext>
              </a:extLst>
            </p:cNvPr>
            <p:cNvSpPr/>
            <p:nvPr/>
          </p:nvSpPr>
          <p:spPr>
            <a:xfrm>
              <a:off x="61300" y="4266757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DA57E8D1-0B01-40EE-BA8D-3CE835C4A243}"/>
                </a:ext>
              </a:extLst>
            </p:cNvPr>
            <p:cNvSpPr/>
            <p:nvPr/>
          </p:nvSpPr>
          <p:spPr>
            <a:xfrm>
              <a:off x="715846" y="4266757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C869FD73-7CD5-476E-AC9E-635D9EBC41EE}"/>
              </a:ext>
            </a:extLst>
          </p:cNvPr>
          <p:cNvGrpSpPr/>
          <p:nvPr/>
        </p:nvGrpSpPr>
        <p:grpSpPr>
          <a:xfrm>
            <a:off x="7914414" y="1202040"/>
            <a:ext cx="930646" cy="2453226"/>
            <a:chOff x="4131322" y="1916980"/>
            <a:chExt cx="1135005" cy="2991926"/>
          </a:xfrm>
        </p:grpSpPr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AF9FBB7F-CC8F-4C59-BA06-D307E91460AE}"/>
                </a:ext>
              </a:extLst>
            </p:cNvPr>
            <p:cNvSpPr/>
            <p:nvPr/>
          </p:nvSpPr>
          <p:spPr>
            <a:xfrm>
              <a:off x="4131324" y="1916980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B10066DD-3CC3-45FF-8AAD-E5654C949DD0}"/>
                </a:ext>
              </a:extLst>
            </p:cNvPr>
            <p:cNvSpPr/>
            <p:nvPr/>
          </p:nvSpPr>
          <p:spPr>
            <a:xfrm>
              <a:off x="4785868" y="1916980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xmlns="" id="{CA4E10A4-7CCC-49B6-884A-006CC5FABB2E}"/>
                </a:ext>
              </a:extLst>
            </p:cNvPr>
            <p:cNvSpPr/>
            <p:nvPr/>
          </p:nvSpPr>
          <p:spPr>
            <a:xfrm>
              <a:off x="4131323" y="2681750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xmlns="" id="{0D82597C-4976-4F70-8370-47DD1D266D49}"/>
                </a:ext>
              </a:extLst>
            </p:cNvPr>
            <p:cNvSpPr/>
            <p:nvPr/>
          </p:nvSpPr>
          <p:spPr>
            <a:xfrm>
              <a:off x="4785868" y="2681750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657D5961-D96F-4101-8539-DB35DF0C41DC}"/>
                </a:ext>
              </a:extLst>
            </p:cNvPr>
            <p:cNvSpPr/>
            <p:nvPr/>
          </p:nvSpPr>
          <p:spPr>
            <a:xfrm>
              <a:off x="4131324" y="3475146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xmlns="" id="{8D17BB67-164C-4C78-B261-2DDF385C19AD}"/>
                </a:ext>
              </a:extLst>
            </p:cNvPr>
            <p:cNvSpPr/>
            <p:nvPr/>
          </p:nvSpPr>
          <p:spPr>
            <a:xfrm>
              <a:off x="4785868" y="3475146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E97501BF-06DA-4DA1-969A-6C7C54C1615A}"/>
                </a:ext>
              </a:extLst>
            </p:cNvPr>
            <p:cNvSpPr/>
            <p:nvPr/>
          </p:nvSpPr>
          <p:spPr>
            <a:xfrm>
              <a:off x="4131322" y="4266757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976AD031-051A-4233-8224-F12F15F312BB}"/>
                </a:ext>
              </a:extLst>
            </p:cNvPr>
            <p:cNvSpPr/>
            <p:nvPr/>
          </p:nvSpPr>
          <p:spPr>
            <a:xfrm>
              <a:off x="4785868" y="4266757"/>
              <a:ext cx="480459" cy="6421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3600" dirty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  <a:endParaRPr lang="es-CO" sz="3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6" name="Subtítulo 2">
            <a:extLst>
              <a:ext uri="{FF2B5EF4-FFF2-40B4-BE49-F238E27FC236}">
                <a16:creationId xmlns:a16="http://schemas.microsoft.com/office/drawing/2014/main" xmlns="" id="{37571B17-E920-420F-AB91-82F401CD5692}"/>
              </a:ext>
            </a:extLst>
          </p:cNvPr>
          <p:cNvSpPr txBox="1">
            <a:spLocks/>
          </p:cNvSpPr>
          <p:nvPr/>
        </p:nvSpPr>
        <p:spPr>
          <a:xfrm>
            <a:off x="7543391" y="4126203"/>
            <a:ext cx="2367251" cy="4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sv-SE" b="1" dirty="0">
                <a:solidFill>
                  <a:srgbClr val="FF224F"/>
                </a:solidFill>
                <a:latin typeface="Omnes" pitchFamily="2" charset="0"/>
              </a:rPr>
              <a:t>Inspiración</a:t>
            </a:r>
            <a:endParaRPr lang="es-CO" b="1" dirty="0">
              <a:solidFill>
                <a:srgbClr val="FF224F"/>
              </a:solidFill>
              <a:latin typeface="Omnes" pitchFamily="2" charset="0"/>
            </a:endParaRPr>
          </a:p>
        </p:txBody>
      </p:sp>
      <p:sp>
        <p:nvSpPr>
          <p:cNvPr id="47" name="Subtítulo 2">
            <a:extLst>
              <a:ext uri="{FF2B5EF4-FFF2-40B4-BE49-F238E27FC236}">
                <a16:creationId xmlns:a16="http://schemas.microsoft.com/office/drawing/2014/main" xmlns="" id="{94E09394-0C81-4DC2-8E32-024F83D4E9A7}"/>
              </a:ext>
            </a:extLst>
          </p:cNvPr>
          <p:cNvSpPr txBox="1">
            <a:spLocks/>
          </p:cNvSpPr>
          <p:nvPr/>
        </p:nvSpPr>
        <p:spPr>
          <a:xfrm>
            <a:off x="4136223" y="1052981"/>
            <a:ext cx="2932629" cy="501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sv-SE" sz="1600" b="1" dirty="0">
                <a:solidFill>
                  <a:srgbClr val="575756"/>
                </a:solidFill>
                <a:latin typeface="Omnes" pitchFamily="2" charset="0"/>
              </a:rPr>
              <a:t>Necesidades de la marca o producto  </a:t>
            </a:r>
            <a:endParaRPr lang="es-CO" sz="1600" b="1" dirty="0">
              <a:solidFill>
                <a:srgbClr val="575756"/>
              </a:solidFill>
              <a:latin typeface="Omnes" pitchFamily="2" charset="0"/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xmlns="" id="{2AA081E3-6DD4-414B-A786-02C2D2166D40}"/>
              </a:ext>
            </a:extLst>
          </p:cNvPr>
          <p:cNvSpPr/>
          <p:nvPr/>
        </p:nvSpPr>
        <p:spPr>
          <a:xfrm>
            <a:off x="7447264" y="4740557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Necesidad marca 1</a:t>
            </a:r>
          </a:p>
        </p:txBody>
      </p:sp>
      <p:sp>
        <p:nvSpPr>
          <p:cNvPr id="73" name="TextBox 2">
            <a:extLst>
              <a:ext uri="{FF2B5EF4-FFF2-40B4-BE49-F238E27FC236}">
                <a16:creationId xmlns:a16="http://schemas.microsoft.com/office/drawing/2014/main" xmlns="" id="{A2260672-A7E5-4572-A407-9336DA8A610D}"/>
              </a:ext>
            </a:extLst>
          </p:cNvPr>
          <p:cNvSpPr txBox="1"/>
          <p:nvPr/>
        </p:nvSpPr>
        <p:spPr>
          <a:xfrm>
            <a:off x="4124368" y="1594260"/>
            <a:ext cx="3217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Haz  una lista de máximo de 8 palabras que describan las necesidades actuales que tiene tu marca o producto. </a:t>
            </a:r>
          </a:p>
        </p:txBody>
      </p:sp>
      <p:sp>
        <p:nvSpPr>
          <p:cNvPr id="74" name="TextBox 2">
            <a:extLst>
              <a:ext uri="{FF2B5EF4-FFF2-40B4-BE49-F238E27FC236}">
                <a16:creationId xmlns:a16="http://schemas.microsoft.com/office/drawing/2014/main" xmlns="" id="{2F23B288-6FF5-496A-A643-1E97644AC275}"/>
              </a:ext>
            </a:extLst>
          </p:cNvPr>
          <p:cNvSpPr txBox="1"/>
          <p:nvPr/>
        </p:nvSpPr>
        <p:spPr>
          <a:xfrm>
            <a:off x="9236097" y="1581677"/>
            <a:ext cx="28854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Haz  una lista de máximo 8 palabras que describan la necesidades actuales que tiene tu target. 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xmlns="" id="{AA37F202-7E8D-4CA9-A399-00DDBA6A2F25}"/>
              </a:ext>
            </a:extLst>
          </p:cNvPr>
          <p:cNvSpPr/>
          <p:nvPr/>
        </p:nvSpPr>
        <p:spPr>
          <a:xfrm>
            <a:off x="9740008" y="4747733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Necesidad target 1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xmlns="" id="{A1D94909-28B1-454D-84FB-E761DD2676DF}"/>
              </a:ext>
            </a:extLst>
          </p:cNvPr>
          <p:cNvSpPr/>
          <p:nvPr/>
        </p:nvSpPr>
        <p:spPr>
          <a:xfrm>
            <a:off x="5362287" y="4749177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Solución 1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B1B2F3ED-3833-4363-BC64-307DD95D4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473">
            <a:off x="237714" y="3938209"/>
            <a:ext cx="2649110" cy="2651059"/>
          </a:xfrm>
          <a:prstGeom prst="rect">
            <a:avLst/>
          </a:prstGeom>
        </p:spPr>
      </p:pic>
      <p:sp>
        <p:nvSpPr>
          <p:cNvPr id="69" name="Rectángulo redondeado 28">
            <a:extLst>
              <a:ext uri="{FF2B5EF4-FFF2-40B4-BE49-F238E27FC236}">
                <a16:creationId xmlns:a16="http://schemas.microsoft.com/office/drawing/2014/main" xmlns="" id="{1F767322-1980-481C-ADB9-A9597B4A743D}"/>
              </a:ext>
            </a:extLst>
          </p:cNvPr>
          <p:cNvSpPr/>
          <p:nvPr/>
        </p:nvSpPr>
        <p:spPr>
          <a:xfrm>
            <a:off x="943914" y="5582418"/>
            <a:ext cx="1229572" cy="447327"/>
          </a:xfrm>
          <a:prstGeom prst="roundRect">
            <a:avLst>
              <a:gd name="adj" fmla="val 10487"/>
            </a:avLst>
          </a:prstGeom>
          <a:solidFill>
            <a:srgbClr val="FF2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GIRAR</a:t>
            </a:r>
          </a:p>
        </p:txBody>
      </p:sp>
      <p:sp>
        <p:nvSpPr>
          <p:cNvPr id="71" name="Flecha derecha 29">
            <a:extLst>
              <a:ext uri="{FF2B5EF4-FFF2-40B4-BE49-F238E27FC236}">
                <a16:creationId xmlns:a16="http://schemas.microsoft.com/office/drawing/2014/main" xmlns="" id="{9802B6F1-E70A-47F6-9B4F-05241C43481F}"/>
              </a:ext>
            </a:extLst>
          </p:cNvPr>
          <p:cNvSpPr/>
          <p:nvPr/>
        </p:nvSpPr>
        <p:spPr>
          <a:xfrm>
            <a:off x="-105616" y="5083083"/>
            <a:ext cx="463926" cy="229795"/>
          </a:xfrm>
          <a:prstGeom prst="rightArrow">
            <a:avLst/>
          </a:prstGeom>
          <a:solidFill>
            <a:srgbClr val="EC2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xmlns="" id="{A72621B6-2D05-44BA-B34D-1BD14A544F71}"/>
              </a:ext>
            </a:extLst>
          </p:cNvPr>
          <p:cNvSpPr/>
          <p:nvPr/>
        </p:nvSpPr>
        <p:spPr>
          <a:xfrm>
            <a:off x="3103367" y="4216228"/>
            <a:ext cx="1600396" cy="553998"/>
          </a:xfrm>
          <a:prstGeom prst="rect">
            <a:avLst/>
          </a:prstGeom>
          <a:solidFill>
            <a:srgbClr val="E3003F"/>
          </a:solidFill>
        </p:spPr>
        <p:txBody>
          <a:bodyPr wrap="square">
            <a:spAutoFit/>
          </a:bodyPr>
          <a:lstStyle/>
          <a:p>
            <a:r>
              <a:rPr lang="es-ES" sz="1000" dirty="0" err="1">
                <a:solidFill>
                  <a:schemeClr val="bg1"/>
                </a:solidFill>
                <a:latin typeface="Omnes Medium" pitchFamily="50" charset="0"/>
                <a:cs typeface="Apple Chancery" panose="03020702040506060504" pitchFamily="66" charset="-79"/>
              </a:rPr>
              <a:t>Packaging</a:t>
            </a:r>
            <a:r>
              <a:rPr lang="es-ES" sz="1000" dirty="0">
                <a:solidFill>
                  <a:schemeClr val="bg1"/>
                </a:solidFill>
                <a:latin typeface="Omnes Medium" pitchFamily="50" charset="0"/>
                <a:cs typeface="Apple Chancery" panose="03020702040506060504" pitchFamily="66" charset="-79"/>
              </a:rPr>
              <a:t>, nuevo producto, renovación, lanzamiento,  innovación</a:t>
            </a: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xmlns="" id="{75A4F57D-0FE8-47F6-A5C4-F42F49534150}"/>
              </a:ext>
            </a:extLst>
          </p:cNvPr>
          <p:cNvSpPr/>
          <p:nvPr/>
        </p:nvSpPr>
        <p:spPr>
          <a:xfrm>
            <a:off x="3103368" y="4807807"/>
            <a:ext cx="1600398" cy="553998"/>
          </a:xfrm>
          <a:prstGeom prst="rect">
            <a:avLst/>
          </a:prstGeom>
          <a:solidFill>
            <a:srgbClr val="575756"/>
          </a:solidFill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mnes Medium" pitchFamily="50" charset="0"/>
                <a:cs typeface="Apple Chancery" panose="03020702040506060504" pitchFamily="66" charset="-79"/>
              </a:rPr>
              <a:t>Marketing digital</a:t>
            </a:r>
          </a:p>
          <a:p>
            <a:r>
              <a:rPr lang="es-CO" sz="1000" dirty="0">
                <a:solidFill>
                  <a:schemeClr val="bg1"/>
                </a:solidFill>
                <a:latin typeface="Omnes Medium" pitchFamily="50" charset="0"/>
              </a:rPr>
              <a:t>Promoción en redes, posicionamiento.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xmlns="" id="{FE620311-AFFA-4598-9083-5908E1537CA0}"/>
              </a:ext>
            </a:extLst>
          </p:cNvPr>
          <p:cNvSpPr/>
          <p:nvPr/>
        </p:nvSpPr>
        <p:spPr>
          <a:xfrm>
            <a:off x="3103366" y="5410554"/>
            <a:ext cx="1600400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mnes Medium" pitchFamily="50" charset="0"/>
                <a:cs typeface="Apple Chancery" panose="03020702040506060504" pitchFamily="66" charset="-79"/>
              </a:rPr>
              <a:t>Branding, Rebranding</a:t>
            </a:r>
          </a:p>
          <a:p>
            <a:r>
              <a:rPr lang="es-ES" sz="1000" dirty="0">
                <a:solidFill>
                  <a:schemeClr val="bg1"/>
                </a:solidFill>
                <a:latin typeface="Omnes Medium" pitchFamily="50" charset="0"/>
                <a:cs typeface="Apple Chancery" panose="03020702040506060504" pitchFamily="66" charset="-79"/>
              </a:rPr>
              <a:t>Posicionamiento, extensión, campaña, concepto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xmlns="" id="{1C7D109E-E82D-4ED7-872A-C43C2D029E75}"/>
              </a:ext>
            </a:extLst>
          </p:cNvPr>
          <p:cNvSpPr/>
          <p:nvPr/>
        </p:nvSpPr>
        <p:spPr>
          <a:xfrm>
            <a:off x="3103366" y="6166635"/>
            <a:ext cx="1600397" cy="553998"/>
          </a:xfrm>
          <a:prstGeom prst="rect">
            <a:avLst/>
          </a:prstGeom>
          <a:solidFill>
            <a:srgbClr val="B1B1B1"/>
          </a:solidFill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chemeClr val="bg1"/>
                </a:solidFill>
                <a:latin typeface="Omnes Medium" pitchFamily="50" charset="0"/>
                <a:cs typeface="Apple Chancery" panose="03020702040506060504" pitchFamily="66" charset="-79"/>
              </a:rPr>
              <a:t>Producción audiovisual</a:t>
            </a:r>
          </a:p>
          <a:p>
            <a:r>
              <a:rPr lang="es-ES" sz="1000" dirty="0">
                <a:solidFill>
                  <a:schemeClr val="bg1"/>
                </a:solidFill>
                <a:latin typeface="Omnes Medium" pitchFamily="50" charset="0"/>
                <a:cs typeface="Apple Chancery" panose="03020702040506060504" pitchFamily="66" charset="-79"/>
              </a:rPr>
              <a:t>Spot,  cuña, </a:t>
            </a:r>
            <a:r>
              <a:rPr lang="es-ES" sz="1000" dirty="0" err="1">
                <a:solidFill>
                  <a:schemeClr val="bg1"/>
                </a:solidFill>
                <a:latin typeface="Omnes Medium" pitchFamily="50" charset="0"/>
                <a:cs typeface="Apple Chancery" panose="03020702040506060504" pitchFamily="66" charset="-79"/>
              </a:rPr>
              <a:t>websodios</a:t>
            </a:r>
            <a:r>
              <a:rPr lang="es-ES" sz="1000" dirty="0">
                <a:solidFill>
                  <a:schemeClr val="bg1"/>
                </a:solidFill>
                <a:latin typeface="Omnes Medium" pitchFamily="50" charset="0"/>
                <a:cs typeface="Apple Chancery" panose="03020702040506060504" pitchFamily="66" charset="-79"/>
              </a:rPr>
              <a:t>,  animación,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F52DED5-B61D-4EDA-B120-CAF8BF5169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74"/>
          <a:stretch/>
        </p:blipFill>
        <p:spPr>
          <a:xfrm>
            <a:off x="2683414" y="1156877"/>
            <a:ext cx="442759" cy="624855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xmlns="" id="{4381C3AB-02E6-4C63-B7C9-062F55EECD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74"/>
          <a:stretch/>
        </p:blipFill>
        <p:spPr>
          <a:xfrm>
            <a:off x="3231108" y="1166991"/>
            <a:ext cx="442759" cy="624855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4CAE4E56-FD5D-4833-BBF8-6A3927CEAB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74"/>
          <a:stretch/>
        </p:blipFill>
        <p:spPr>
          <a:xfrm>
            <a:off x="2683414" y="1807319"/>
            <a:ext cx="442759" cy="624855"/>
          </a:xfrm>
          <a:prstGeom prst="rect">
            <a:avLst/>
          </a:prstGeom>
        </p:spPr>
      </p:pic>
      <p:pic>
        <p:nvPicPr>
          <p:cNvPr id="97" name="Imagen 96">
            <a:extLst>
              <a:ext uri="{FF2B5EF4-FFF2-40B4-BE49-F238E27FC236}">
                <a16:creationId xmlns:a16="http://schemas.microsoft.com/office/drawing/2014/main" xmlns="" id="{F7F40A83-834E-4A45-979D-D2670CE68C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74"/>
          <a:stretch/>
        </p:blipFill>
        <p:spPr>
          <a:xfrm>
            <a:off x="3234737" y="1807319"/>
            <a:ext cx="442759" cy="624855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xmlns="" id="{3325F64A-FB59-4D3C-AB30-A356D22BFF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74"/>
          <a:stretch/>
        </p:blipFill>
        <p:spPr>
          <a:xfrm>
            <a:off x="2683414" y="2466971"/>
            <a:ext cx="442759" cy="624855"/>
          </a:xfrm>
          <a:prstGeom prst="rect">
            <a:avLst/>
          </a:prstGeom>
        </p:spPr>
      </p:pic>
      <p:pic>
        <p:nvPicPr>
          <p:cNvPr id="99" name="Imagen 98">
            <a:extLst>
              <a:ext uri="{FF2B5EF4-FFF2-40B4-BE49-F238E27FC236}">
                <a16:creationId xmlns:a16="http://schemas.microsoft.com/office/drawing/2014/main" xmlns="" id="{D7E016C2-4A02-4F98-A1FC-9335C1E621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74"/>
          <a:stretch/>
        </p:blipFill>
        <p:spPr>
          <a:xfrm>
            <a:off x="3234737" y="2466971"/>
            <a:ext cx="442759" cy="624855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xmlns="" id="{E00249AF-45A6-4EAC-B6AA-8CE19100A9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74"/>
          <a:stretch/>
        </p:blipFill>
        <p:spPr>
          <a:xfrm>
            <a:off x="2683414" y="3125033"/>
            <a:ext cx="442759" cy="624855"/>
          </a:xfrm>
          <a:prstGeom prst="rect">
            <a:avLst/>
          </a:prstGeom>
        </p:spPr>
      </p:pic>
      <p:pic>
        <p:nvPicPr>
          <p:cNvPr id="101" name="Imagen 100">
            <a:extLst>
              <a:ext uri="{FF2B5EF4-FFF2-40B4-BE49-F238E27FC236}">
                <a16:creationId xmlns:a16="http://schemas.microsoft.com/office/drawing/2014/main" xmlns="" id="{0BDF1C64-873E-468D-B54B-52BED44846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674"/>
          <a:stretch/>
        </p:blipFill>
        <p:spPr>
          <a:xfrm>
            <a:off x="3234737" y="3125033"/>
            <a:ext cx="442759" cy="624855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xmlns="" id="{CF1720A6-0523-4C46-BAC0-9A4DB70B4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49"/>
          <a:stretch/>
        </p:blipFill>
        <p:spPr>
          <a:xfrm>
            <a:off x="7893082" y="1147640"/>
            <a:ext cx="418355" cy="624855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xmlns="" id="{4F695743-A2E4-4ABA-8A26-91D825F7C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49"/>
          <a:stretch/>
        </p:blipFill>
        <p:spPr>
          <a:xfrm>
            <a:off x="8431579" y="1147640"/>
            <a:ext cx="418355" cy="624855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xmlns="" id="{DDDAB5DF-A7EF-40B5-8C24-206437E482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49"/>
          <a:stretch/>
        </p:blipFill>
        <p:spPr>
          <a:xfrm>
            <a:off x="7893082" y="1797107"/>
            <a:ext cx="418355" cy="624855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xmlns="" id="{3CD76D86-408E-4738-85E6-DDE7BF1F99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49"/>
          <a:stretch/>
        </p:blipFill>
        <p:spPr>
          <a:xfrm>
            <a:off x="8441888" y="1797106"/>
            <a:ext cx="418355" cy="624855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xmlns="" id="{8F9BD21F-CACC-4B19-B60F-53D2673D5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49"/>
          <a:stretch/>
        </p:blipFill>
        <p:spPr>
          <a:xfrm>
            <a:off x="7893082" y="2450119"/>
            <a:ext cx="418355" cy="624855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xmlns="" id="{5D7A4FEF-1694-45BD-A953-CC27297F3C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49"/>
          <a:stretch/>
        </p:blipFill>
        <p:spPr>
          <a:xfrm>
            <a:off x="8431579" y="2450119"/>
            <a:ext cx="418355" cy="624855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xmlns="" id="{8D1230B0-4694-49A2-8850-40930351A8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49"/>
          <a:stretch/>
        </p:blipFill>
        <p:spPr>
          <a:xfrm>
            <a:off x="7893082" y="3108874"/>
            <a:ext cx="418355" cy="624855"/>
          </a:xfrm>
          <a:prstGeom prst="rect">
            <a:avLst/>
          </a:prstGeom>
        </p:spPr>
      </p:pic>
      <p:pic>
        <p:nvPicPr>
          <p:cNvPr id="109" name="Imagen 108">
            <a:extLst>
              <a:ext uri="{FF2B5EF4-FFF2-40B4-BE49-F238E27FC236}">
                <a16:creationId xmlns:a16="http://schemas.microsoft.com/office/drawing/2014/main" xmlns="" id="{DC6885A6-2A4D-456C-A978-FA607A3862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449"/>
          <a:stretch/>
        </p:blipFill>
        <p:spPr>
          <a:xfrm>
            <a:off x="8431579" y="3108874"/>
            <a:ext cx="418355" cy="624855"/>
          </a:xfrm>
          <a:prstGeom prst="rect">
            <a:avLst/>
          </a:prstGeom>
        </p:spPr>
      </p:pic>
      <p:sp>
        <p:nvSpPr>
          <p:cNvPr id="110" name="Rectángulo 109">
            <a:extLst>
              <a:ext uri="{FF2B5EF4-FFF2-40B4-BE49-F238E27FC236}">
                <a16:creationId xmlns:a16="http://schemas.microsoft.com/office/drawing/2014/main" xmlns="" id="{A37039FE-4506-49D6-9522-E69CF55CAFDF}"/>
              </a:ext>
            </a:extLst>
          </p:cNvPr>
          <p:cNvSpPr/>
          <p:nvPr/>
        </p:nvSpPr>
        <p:spPr>
          <a:xfrm>
            <a:off x="2718899" y="353030"/>
            <a:ext cx="3208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Omnes Medium" pitchFamily="50" charset="0"/>
              </a:rPr>
              <a:t>Tomando inspiración</a:t>
            </a:r>
          </a:p>
        </p:txBody>
      </p:sp>
      <p:sp>
        <p:nvSpPr>
          <p:cNvPr id="111" name="Subtítulo 2">
            <a:extLst>
              <a:ext uri="{FF2B5EF4-FFF2-40B4-BE49-F238E27FC236}">
                <a16:creationId xmlns:a16="http://schemas.microsoft.com/office/drawing/2014/main" xmlns="" id="{2C4A9141-F1CC-4FA4-93A2-E9FC504AEB1F}"/>
              </a:ext>
            </a:extLst>
          </p:cNvPr>
          <p:cNvSpPr txBox="1">
            <a:spLocks/>
          </p:cNvSpPr>
          <p:nvPr/>
        </p:nvSpPr>
        <p:spPr>
          <a:xfrm>
            <a:off x="9212487" y="1052981"/>
            <a:ext cx="2932629" cy="501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sv-SE" sz="1600" b="1" dirty="0">
                <a:solidFill>
                  <a:srgbClr val="575756"/>
                </a:solidFill>
                <a:latin typeface="Omnes" pitchFamily="2" charset="0"/>
              </a:rPr>
              <a:t>Necesidades funcionales y emocionales del target</a:t>
            </a:r>
            <a:endParaRPr lang="es-CO" sz="1600" b="1" dirty="0">
              <a:solidFill>
                <a:srgbClr val="575756"/>
              </a:solidFill>
              <a:latin typeface="Omnes" pitchFamily="2" charset="0"/>
            </a:endParaRP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xmlns="" id="{38B13EB0-FB6F-4DA9-A549-FC13271055CB}"/>
              </a:ext>
            </a:extLst>
          </p:cNvPr>
          <p:cNvSpPr/>
          <p:nvPr/>
        </p:nvSpPr>
        <p:spPr>
          <a:xfrm>
            <a:off x="9261152" y="2048500"/>
            <a:ext cx="29119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Confianza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Calidad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Sinceridad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Ahorrar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</a:t>
            </a:r>
          </a:p>
          <a:p>
            <a:pPr marL="342900" indent="-342900">
              <a:buClr>
                <a:srgbClr val="FF224F"/>
              </a:buClr>
              <a:buFont typeface="+mj-lt"/>
              <a:buAutoNum type="arabicPeriod"/>
            </a:pPr>
            <a:r>
              <a:rPr lang="es-ES" sz="1400" dirty="0">
                <a:solidFill>
                  <a:srgbClr val="575756"/>
                </a:solidFill>
                <a:latin typeface="Omnes Medium" pitchFamily="50" charset="0"/>
              </a:rPr>
              <a:t> </a:t>
            </a:r>
          </a:p>
        </p:txBody>
      </p:sp>
      <p:sp>
        <p:nvSpPr>
          <p:cNvPr id="113" name="Subtítulo 2">
            <a:extLst>
              <a:ext uri="{FF2B5EF4-FFF2-40B4-BE49-F238E27FC236}">
                <a16:creationId xmlns:a16="http://schemas.microsoft.com/office/drawing/2014/main" xmlns="" id="{D3036940-EC34-4ABB-923A-BB0F4198D33F}"/>
              </a:ext>
            </a:extLst>
          </p:cNvPr>
          <p:cNvSpPr txBox="1">
            <a:spLocks/>
          </p:cNvSpPr>
          <p:nvPr/>
        </p:nvSpPr>
        <p:spPr>
          <a:xfrm>
            <a:off x="2994969" y="3858668"/>
            <a:ext cx="2932629" cy="328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sv-SE" sz="1600" b="1" dirty="0">
                <a:solidFill>
                  <a:srgbClr val="575756"/>
                </a:solidFill>
                <a:latin typeface="Omnes" pitchFamily="2" charset="0"/>
              </a:rPr>
              <a:t>Soluciones</a:t>
            </a:r>
            <a:endParaRPr lang="es-CO" sz="1600" b="1" dirty="0">
              <a:solidFill>
                <a:srgbClr val="575756"/>
              </a:solidFill>
              <a:latin typeface="Omnes" pitchFamily="2" charset="0"/>
            </a:endParaRPr>
          </a:p>
        </p:txBody>
      </p:sp>
      <p:sp>
        <p:nvSpPr>
          <p:cNvPr id="57" name="TextBox 2">
            <a:extLst>
              <a:ext uri="{FF2B5EF4-FFF2-40B4-BE49-F238E27FC236}">
                <a16:creationId xmlns:a16="http://schemas.microsoft.com/office/drawing/2014/main" xmlns="" id="{AD7A029D-2041-4BD7-A348-7DA19349086D}"/>
              </a:ext>
            </a:extLst>
          </p:cNvPr>
          <p:cNvSpPr txBox="1"/>
          <p:nvPr/>
        </p:nvSpPr>
        <p:spPr>
          <a:xfrm>
            <a:off x="637988" y="4619118"/>
            <a:ext cx="184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900" dirty="0">
                <a:latin typeface="Omnes Medium" pitchFamily="50" charset="0"/>
              </a:rPr>
              <a:t>Activa  el modo presentación para girar la ruleta. Gírala 4 veces y anota alguna de las  palabras  correspondientes al color para después agregarla  en el cuadro de inspiración.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xmlns="" id="{AB5B727E-2304-4851-A56C-3BE19C940015}"/>
              </a:ext>
            </a:extLst>
          </p:cNvPr>
          <p:cNvSpPr/>
          <p:nvPr/>
        </p:nvSpPr>
        <p:spPr>
          <a:xfrm>
            <a:off x="7447264" y="5111271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Necesidad marca 2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xmlns="" id="{0A0A1DA5-EA8F-4850-A1A8-5EF09B7EBD59}"/>
              </a:ext>
            </a:extLst>
          </p:cNvPr>
          <p:cNvSpPr/>
          <p:nvPr/>
        </p:nvSpPr>
        <p:spPr>
          <a:xfrm>
            <a:off x="9740008" y="5118447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Necesidad target 2</a:t>
            </a: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xmlns="" id="{29B4003B-D130-4E39-BB6F-1513393FA0AA}"/>
              </a:ext>
            </a:extLst>
          </p:cNvPr>
          <p:cNvSpPr/>
          <p:nvPr/>
        </p:nvSpPr>
        <p:spPr>
          <a:xfrm>
            <a:off x="5362287" y="5119891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Solución 2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225E106A-2504-4083-8B02-92DB7DCEDE93}"/>
              </a:ext>
            </a:extLst>
          </p:cNvPr>
          <p:cNvSpPr/>
          <p:nvPr/>
        </p:nvSpPr>
        <p:spPr>
          <a:xfrm>
            <a:off x="7447264" y="5490066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Necesidad marca 3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xmlns="" id="{F99F403E-369B-4883-982D-174AB0B1E383}"/>
              </a:ext>
            </a:extLst>
          </p:cNvPr>
          <p:cNvSpPr/>
          <p:nvPr/>
        </p:nvSpPr>
        <p:spPr>
          <a:xfrm>
            <a:off x="9740008" y="5497242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Necesidad target 3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83BD0F92-81BD-4920-9C15-E8D8B7D609AA}"/>
              </a:ext>
            </a:extLst>
          </p:cNvPr>
          <p:cNvSpPr/>
          <p:nvPr/>
        </p:nvSpPr>
        <p:spPr>
          <a:xfrm>
            <a:off x="5362287" y="5498686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Solución 3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4B7D0C25-5F63-4386-B6AA-9BEB41414D29}"/>
              </a:ext>
            </a:extLst>
          </p:cNvPr>
          <p:cNvSpPr/>
          <p:nvPr/>
        </p:nvSpPr>
        <p:spPr>
          <a:xfrm>
            <a:off x="7447264" y="5884104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Necesidad marca 4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DA1EC365-B120-4D48-8631-86B5AAB727C0}"/>
              </a:ext>
            </a:extLst>
          </p:cNvPr>
          <p:cNvSpPr/>
          <p:nvPr/>
        </p:nvSpPr>
        <p:spPr>
          <a:xfrm>
            <a:off x="9740008" y="5891280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Necesidad target 4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xmlns="" id="{65818592-A6EE-450C-881E-51EFD879DEAA}"/>
              </a:ext>
            </a:extLst>
          </p:cNvPr>
          <p:cNvSpPr/>
          <p:nvPr/>
        </p:nvSpPr>
        <p:spPr>
          <a:xfrm>
            <a:off x="5362287" y="5892724"/>
            <a:ext cx="2203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rgbClr val="575756"/>
                </a:solidFill>
                <a:latin typeface="Montserrat" panose="00000500000000000000" pitchFamily="50" charset="0"/>
              </a:rPr>
              <a:t>Solución 4</a:t>
            </a:r>
          </a:p>
        </p:txBody>
      </p:sp>
      <p:sp>
        <p:nvSpPr>
          <p:cNvPr id="67" name="TextBox 2">
            <a:extLst>
              <a:ext uri="{FF2B5EF4-FFF2-40B4-BE49-F238E27FC236}">
                <a16:creationId xmlns:a16="http://schemas.microsoft.com/office/drawing/2014/main" xmlns="" id="{B9DA1E23-BA93-43B5-97A0-8CB1C7CE1DA4}"/>
              </a:ext>
            </a:extLst>
          </p:cNvPr>
          <p:cNvSpPr txBox="1"/>
          <p:nvPr/>
        </p:nvSpPr>
        <p:spPr>
          <a:xfrm>
            <a:off x="156954" y="1111291"/>
            <a:ext cx="2289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224F"/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>
                    <a:lumMod val="50000"/>
                  </a:schemeClr>
                </a:solidFill>
                <a:latin typeface="Omnes Medium" pitchFamily="50" charset="0"/>
              </a:rPr>
              <a:t>Para generar asociaciones de forma aleatoria, primero deberás seleccionar una de las cartas rojas (marca) y moverla de lugar </a:t>
            </a:r>
          </a:p>
          <a:p>
            <a:pPr marL="171450" indent="-171450">
              <a:buClr>
                <a:srgbClr val="FF224F"/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>
                    <a:lumMod val="50000"/>
                  </a:schemeClr>
                </a:solidFill>
                <a:latin typeface="Omnes Medium" pitchFamily="50" charset="0"/>
              </a:rPr>
              <a:t>Repite el anterior proceso con las cartas grises (Target). </a:t>
            </a:r>
          </a:p>
          <a:p>
            <a:pPr marL="171450" indent="-171450">
              <a:buClr>
                <a:srgbClr val="FF224F"/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>
                    <a:lumMod val="50000"/>
                  </a:schemeClr>
                </a:solidFill>
                <a:latin typeface="Omnes Medium" pitchFamily="50" charset="0"/>
              </a:rPr>
              <a:t>Al mover las cartas estas dejarán ver un número que corresponderá a una palabra. </a:t>
            </a:r>
          </a:p>
          <a:p>
            <a:pPr marL="171450" indent="-171450">
              <a:buClr>
                <a:srgbClr val="FF224F"/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>
                    <a:lumMod val="50000"/>
                  </a:schemeClr>
                </a:solidFill>
                <a:latin typeface="Omnes Medium" pitchFamily="50" charset="0"/>
              </a:rPr>
              <a:t>Estas palabras tendrán que ser anotadas en el orden que vayan saliendo en el cuadro de inspiración.  </a:t>
            </a:r>
          </a:p>
          <a:p>
            <a:pPr marL="171450" indent="-171450">
              <a:buClr>
                <a:srgbClr val="FF224F"/>
              </a:buClr>
              <a:buFont typeface="Arial" panose="020B0604020202020204" pitchFamily="34" charset="0"/>
              <a:buChar char="•"/>
            </a:pPr>
            <a:r>
              <a:rPr lang="es-CO" sz="1050" dirty="0">
                <a:solidFill>
                  <a:schemeClr val="tx1">
                    <a:lumMod val="50000"/>
                  </a:schemeClr>
                </a:solidFill>
                <a:latin typeface="Omnes Medium" pitchFamily="50" charset="0"/>
              </a:rPr>
              <a:t>Este proceso se repetirá  mínimo 4 veces con el objetivo de obtener  varias posibles ideas.</a:t>
            </a:r>
            <a:endParaRPr lang="es-CO" sz="800" dirty="0">
              <a:latin typeface="Omnes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100000" fill="hold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72000000" p14:bounceEnd="10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8" presetClass="emph" presetSubtype="0" accel="100000" fill="hold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61200000" p14:bounceEnd="100000">
                                          <p:cBhvr>
                                            <p:cTn id="10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8" presetClass="emph" presetSubtype="0" accel="100000" fill="hold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00" p14:bounceEnd="100000">
                                          <p:cBhvr>
                                            <p:cTn id="1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100000" fill="hold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25200000" p14:bounceEnd="100000">
                                          <p:cBhvr>
                                            <p:cTn id="1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8" presetClass="emph" presetSubtype="0" accel="100000" fill="hold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0" p14:bounceEnd="100000">
                                          <p:cBhvr>
                                            <p:cTn id="2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8" presetClass="emph" presetSubtype="0" accel="10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00" p14:bounceEnd="60000">
                                          <p:cBhvr>
                                            <p:cTn id="2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100000" fill="hold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00" p14:bounceEnd="100000">
                                          <p:cBhvr>
                                            <p:cTn id="30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8" presetClass="emph" presetSubtype="0" accel="100000" fill="hold" nodeType="click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9500000" p14:bounceEnd="100000">
                                          <p:cBhvr>
                                            <p:cTn id="3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6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72000000">
                                          <p:cBhvr>
                                            <p:cTn id="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8" presetClass="emph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1200000">
                                          <p:cBhvr>
                                            <p:cTn id="10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8" presetClass="emph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00">
                                          <p:cBhvr>
                                            <p:cTn id="1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8" presetClass="emph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5200000">
                                          <p:cBhvr>
                                            <p:cTn id="18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8" presetClass="emph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54000000">
                                          <p:cBhvr>
                                            <p:cTn id="22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8" presetClass="emph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00">
                                          <p:cBhvr>
                                            <p:cTn id="26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8" presetClass="emph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30000000">
                                          <p:cBhvr>
                                            <p:cTn id="30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8" presetClass="emph" presetSubtype="0" ac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9500000">
                                          <p:cBhvr>
                                            <p:cTn id="34" dur="2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9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1346</Words>
  <Application>Microsoft Office PowerPoint</Application>
  <PresentationFormat>Panorámica</PresentationFormat>
  <Paragraphs>170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Apple Chancery</vt:lpstr>
      <vt:lpstr>Arial</vt:lpstr>
      <vt:lpstr>Calibri</vt:lpstr>
      <vt:lpstr>Calibri </vt:lpstr>
      <vt:lpstr>Calibri Light</vt:lpstr>
      <vt:lpstr>Montserrat</vt:lpstr>
      <vt:lpstr>Omnes</vt:lpstr>
      <vt:lpstr>Omnes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RUTH</dc:creator>
  <cp:lastModifiedBy>Cuenta Microsoft</cp:lastModifiedBy>
  <cp:revision>188</cp:revision>
  <dcterms:created xsi:type="dcterms:W3CDTF">2020-10-01T23:00:04Z</dcterms:created>
  <dcterms:modified xsi:type="dcterms:W3CDTF">2021-08-23T23:58:43Z</dcterms:modified>
</cp:coreProperties>
</file>